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x="18288000" cy="10287000"/>
  <p:notesSz cx="6858000" cy="9144000"/>
  <p:embeddedFontLst>
    <p:embeddedFont>
      <p:font typeface="Allerta Stencil" charset="1" panose="00000000000000000000"/>
      <p:regular r:id="rId60"/>
    </p:embeddedFont>
    <p:embeddedFont>
      <p:font typeface="Canva Sans" charset="1" panose="020B0503030501040103"/>
      <p:regular r:id="rId61"/>
    </p:embeddedFont>
    <p:embeddedFont>
      <p:font typeface="Proxima Nova" charset="1" panose="02000506030000020004"/>
      <p:regular r:id="rId62"/>
    </p:embeddedFont>
    <p:embeddedFont>
      <p:font typeface="Proxima Nova Bold" charset="1" panose="02000506030000020004"/>
      <p:regular r:id="rId66"/>
    </p:embeddedFont>
    <p:embeddedFont>
      <p:font typeface="Proxima Nova Italics" charset="1" panose="02000506030000020004"/>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notesMasters/notesMaster1.xml" Type="http://schemas.openxmlformats.org/officeDocument/2006/relationships/notesMaster"/><Relationship Id="rId64" Target="theme/theme2.xml" Type="http://schemas.openxmlformats.org/officeDocument/2006/relationships/theme"/><Relationship Id="rId65" Target="notesSlides/notesSlide1.xml" Type="http://schemas.openxmlformats.org/officeDocument/2006/relationships/notesSlide"/><Relationship Id="rId66" Target="fonts/font66.fntdata" Type="http://schemas.openxmlformats.org/officeDocument/2006/relationships/font"/><Relationship Id="rId67" Target="notesSlides/notesSlide2.xml" Type="http://schemas.openxmlformats.org/officeDocument/2006/relationships/notesSlide"/><Relationship Id="rId68" Target="notesSlides/notesSlide3.xml" Type="http://schemas.openxmlformats.org/officeDocument/2006/relationships/notesSlide"/><Relationship Id="rId69" Target="notesSlides/notesSlide4.xml" Type="http://schemas.openxmlformats.org/officeDocument/2006/relationships/notesSlide"/><Relationship Id="rId7" Target="slides/slide2.xml" Type="http://schemas.openxmlformats.org/officeDocument/2006/relationships/slide"/><Relationship Id="rId70" Target="notesSlides/notesSlide5.xml" Type="http://schemas.openxmlformats.org/officeDocument/2006/relationships/notesSlide"/><Relationship Id="rId71" Target="fonts/font71.fntdata" Type="http://schemas.openxmlformats.org/officeDocument/2006/relationships/font"/><Relationship Id="rId72" Target="notesSlides/notesSlide6.xml" Type="http://schemas.openxmlformats.org/officeDocument/2006/relationships/notesSlide"/><Relationship Id="rId73" Target="notesSlides/notesSlide7.xml" Type="http://schemas.openxmlformats.org/officeDocument/2006/relationships/notesSlide"/><Relationship Id="rId74" Target="notesSlides/notesSlide8.xml" Type="http://schemas.openxmlformats.org/officeDocument/2006/relationships/notesSlide"/><Relationship Id="rId75" Target="notesSlides/notesSlide9.xml" Type="http://schemas.openxmlformats.org/officeDocument/2006/relationships/notesSlide"/><Relationship Id="rId76" Target="notesSlides/notesSlide10.xml" Type="http://schemas.openxmlformats.org/officeDocument/2006/relationships/notesSlide"/><Relationship Id="rId77" Target="notesSlides/notesSlide11.xml" Type="http://schemas.openxmlformats.org/officeDocument/2006/relationships/notesSlide"/><Relationship Id="rId78" Target="notesSlides/notesSlide12.xml" Type="http://schemas.openxmlformats.org/officeDocument/2006/relationships/notesSlide"/><Relationship Id="rId79" Target="notesSlides/notesSlide13.xml" Type="http://schemas.openxmlformats.org/officeDocument/2006/relationships/notesSlide"/><Relationship Id="rId8" Target="slides/slide3.xml" Type="http://schemas.openxmlformats.org/officeDocument/2006/relationships/slide"/><Relationship Id="rId80" Target="notesSlides/notesSlide14.xml" Type="http://schemas.openxmlformats.org/officeDocument/2006/relationships/notesSlide"/><Relationship Id="rId81" Target="notesSlides/notesSlide15.xml" Type="http://schemas.openxmlformats.org/officeDocument/2006/relationships/notesSlide"/><Relationship Id="rId82" Target="notesSlides/notesSlide16.xml" Type="http://schemas.openxmlformats.org/officeDocument/2006/relationships/notesSlide"/><Relationship Id="rId83" Target="notesSlides/notesSlide17.xml" Type="http://schemas.openxmlformats.org/officeDocument/2006/relationships/notesSlide"/><Relationship Id="rId84" Target="notesSlides/notesSlide18.xml" Type="http://schemas.openxmlformats.org/officeDocument/2006/relationships/notesSlide"/><Relationship Id="rId85" Target="notesSlides/notesSlide19.xml" Type="http://schemas.openxmlformats.org/officeDocument/2006/relationships/notesSlide"/><Relationship Id="rId86" Target="notesSlides/notesSlide20.xml" Type="http://schemas.openxmlformats.org/officeDocument/2006/relationships/notesSlide"/><Relationship Id="rId87" Target="notesSlides/notesSlide21.xml" Type="http://schemas.openxmlformats.org/officeDocument/2006/relationships/notesSlide"/><Relationship Id="rId88" Target="notesSlides/notesSlide22.xml" Type="http://schemas.openxmlformats.org/officeDocument/2006/relationships/notesSlide"/><Relationship Id="rId89" Target="notesSlides/notesSlide23.xml" Type="http://schemas.openxmlformats.org/officeDocument/2006/relationships/note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Initial FYP thesis keywords are open-ended computer vision is very wide, discussions with my supervising professor said i had the autonomy to explore different research scopes.</a:t>
            </a:r>
          </a:p>
          <a:p>
            <a:r>
              <a:rPr lang="en-US"/>
              <a:t/>
            </a:r>
          </a:p>
          <a:p>
            <a:r>
              <a:rPr lang="en-US"/>
              <a:t>SO first, before any detailed literature review was done, I first tried to narrow down the scope of potential areas of research.</a:t>
            </a:r>
          </a:p>
          <a:p>
            <a:r>
              <a:rPr lang="en-US"/>
              <a:t/>
            </a:r>
          </a:p>
          <a:p>
            <a:r>
              <a:rPr lang="en-US"/>
              <a:t>So to recap the project title is automated image generation.</a:t>
            </a:r>
          </a:p>
          <a:p>
            <a:r>
              <a:rPr lang="en-US"/>
              <a:t/>
            </a:r>
          </a:p>
          <a:p>
            <a:r>
              <a:rPr lang="en-US"/>
              <a:t>Firstly From “Automated”  in the fyp title to “Training-Free” in the research scope</a:t>
            </a:r>
          </a:p>
          <a:p>
            <a:r>
              <a:rPr lang="en-US"/>
              <a:t>While automated generation implies minimal human input, training-free methods take this further by removing the need for retraining on new data or conditions.</a:t>
            </a:r>
          </a:p>
          <a:p>
            <a:r>
              <a:rPr lang="en-US"/>
              <a:t>This increases practicality, reduces computational costs, and supports rapid adaptation to new generation tasks.</a:t>
            </a:r>
          </a:p>
          <a:p>
            <a:r>
              <a:rPr lang="en-US"/>
              <a:t/>
            </a:r>
          </a:p>
          <a:p>
            <a:r>
              <a:rPr lang="en-US"/>
              <a:t>Secondly From “Image Generation” in the fyp title to “Multi-Conditional Diffusion-Based Generation” in the research scope</a:t>
            </a:r>
          </a:p>
          <a:p>
            <a:r>
              <a:rPr lang="en-US"/>
              <a:t>I narrowed down from generic image generation to multi-conditional generation, where multiple attributes or conditions guide the image output (e.g., text + class + layout).</a:t>
            </a:r>
          </a:p>
          <a:p>
            <a:r>
              <a:rPr lang="en-US"/>
              <a:t>Diffusion models emerged as a state-of-the-art approach in generative modeling, offering strong controllability and high image quality.</a:t>
            </a:r>
          </a:p>
          <a:p>
            <a:r>
              <a:rPr lang="en-US"/>
              <a:t>3. Adding “Energy-Based Guidance” and “Interaction Modelling”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quick overview of solution, 2 pronged</a:t>
            </a:r>
          </a:p>
          <a:p>
            <a:r>
              <a:rPr lang="en-US"/>
              <a:t/>
            </a:r>
          </a:p>
          <a:p>
            <a:r>
              <a:rPr lang="en-US"/>
              <a:t>o1 - approximated time independent multi-c energy guidance</a:t>
            </a:r>
          </a:p>
          <a:p>
            <a:r>
              <a:rPr lang="en-US"/>
              <a:t/>
            </a:r>
          </a:p>
          <a:p>
            <a:r>
              <a:rPr lang="en-US"/>
              <a:t>o2 - interaction modelling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 thorough research, the final project topic or the crux of the solution was: mutli-conditional approximated time-independent energy guidance function with effective interaction modelling within the diffusion model denoising process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From O1</a:t>
            </a:r>
          </a:p>
          <a:p>
            <a:r>
              <a:rPr lang="en-US"/>
              <a:t/>
            </a:r>
          </a:p>
          <a:p>
            <a:r>
              <a:rPr lang="en-US"/>
              <a:t/>
            </a:r>
          </a:p>
          <a:p>
            <a:r>
              <a:rPr lang="en-US"/>
              <a:t>\begin{align*}</a:t>
            </a:r>
          </a:p>
          <a:p>
            <a:r>
              <a:rPr lang="en-US"/>
              <a:t>\epsilon(x_t | c_1, c_2, \dots, c_n) \approx \sum_{i=1}^n \lambda_i D_i(c_i, x_0|t) + \sum_{i \neq j}^n \lambda_{ij} \Phi_{ij}(x_0|t, c_i, c_j)</a:t>
            </a:r>
          </a:p>
          <a:p>
            <a:r>
              <a:rPr lang="en-US"/>
              <a:t>\end{align*}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From O1</a:t>
            </a:r>
          </a:p>
          <a:p>
            <a:r>
              <a:rPr lang="en-US"/>
              <a:t/>
            </a:r>
          </a:p>
          <a:p>
            <a:r>
              <a:rPr lang="en-US"/>
              <a:t/>
            </a:r>
          </a:p>
          <a:p>
            <a:r>
              <a:rPr lang="en-US"/>
              <a:t>\begin{align*}</a:t>
            </a:r>
          </a:p>
          <a:p>
            <a:r>
              <a:rPr lang="en-US"/>
              <a:t>\epsilon(x_t | c_1, c_2, \dots, c_n) \approx \sum_{i=1}^n \lambda_i D_i(c_i, x_0|t) + \sum_{i \neq j}^n \lambda_{ij} \Phi_{ij}(x_0|t, c_i, c_j)</a:t>
            </a:r>
          </a:p>
          <a:p>
            <a:r>
              <a:rPr lang="en-US"/>
              <a:t>\end{align*}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\Phi_{ij}(x_{0|t}, c_i, c_j) ={\|c_i -c_j\|} </a:t>
            </a:r>
          </a:p>
          <a:p>
            <a:r>
              <a:rPr lang="en-US"/>
              <a:t/>
            </a:r>
          </a:p>
          <a:p>
            <a:r>
              <a:rPr lang="en-US"/>
              <a:t>\Phi_{ij}(x_{0|t}, c_i, c_j) = \frac{c_i \cdot c_j}{\|c_i\| \|c_j\|} </a:t>
            </a:r>
          </a:p>
          <a:p>
            <a:r>
              <a:rPr lang="en-US"/>
              <a:t/>
            </a:r>
          </a:p>
          <a:p>
            <a:r>
              <a:rPr lang="en-US"/>
              <a:t>\Phi_{ij}(x_{0|t}, c_i, c_j) = \frac{\text{cov}(c_i, c_j)}{\sigma(c_i) \cdot \sigma(c_j)}</a:t>
            </a:r>
          </a:p>
          <a:p>
            <a:r>
              <a:rPr lang="en-US"/>
              <a:t/>
            </a:r>
          </a:p>
          <a:p>
            <a:r>
              <a:rPr lang="en-US"/>
              <a:t>\Phi_{ij}(x_{0|t}, c_i, c_j) = (D_i(c_i, x_0|t) \cdot D_j(c_j, x_0|t) + k)^p</a:t>
            </a:r>
          </a:p>
          <a:p>
            <a:r>
              <a:rPr lang="en-US"/>
              <a:t/>
            </a:r>
          </a:p>
          <a:p>
            <a:r>
              <a:rPr lang="en-US"/>
              <a:t>\Phi_{ij}(x_{0|t}, c_i, c_j) =  \tanh(\alpha \cdot D_i(c_i, x_0|t) \cdot D_j(c_j, x_0|t) + m)</a:t>
            </a:r>
          </a:p>
          <a:p>
            <a:r>
              <a:rPr lang="en-US"/>
              <a:t/>
            </a:r>
          </a:p>
          <a:p>
            <a:r>
              <a:rPr lang="en-US"/>
              <a:t>\Phi_{ij}(x_{0|t}, c_i, c_j) = G(c_i, x_{0|t}) \cdot G(c_j, x_{0|t}) \cdot G(c_i, c_j)</a:t>
            </a:r>
          </a:p>
          <a:p>
            <a:r>
              <a:rPr lang="en-US"/>
              <a:t/>
            </a:r>
          </a:p>
          <a:p>
            <a:r>
              <a:rPr lang="en-US"/>
              <a:t>G(x, y) = e^{-\frac{\|x - y\|^2}{2\sigma^2}}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talk about constraints, and show config of pre-trained models</a:t>
            </a:r>
          </a:p>
          <a:p>
            <a:r>
              <a:rPr lang="en-US"/>
              <a:t/>
            </a:r>
          </a:p>
          <a:p>
            <a:r>
              <a:rPr lang="en-US"/>
              <a:t/>
            </a:r>
          </a:p>
          <a:p>
            <a:r>
              <a:rPr lang="en-US"/>
              <a:t>D_i(c_i, x_{0|t}) = Distance_i \left( f_i(c_i), f_i(x_{0|t}) \right)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talk about constraints, and show config of pre-trained models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talk about constraints, and show config of pre-trained models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Based on the observed quantitative results in Section 4.2.1, we observed that modelling interactions between potentially dependent conditions is crucial for achieving significantly better outcomes in multi-conditional image generation. However, the choice of interaction modelling approach was equally critical, as inappropriate modelling can lead to worse results than omitting interaction modelling altogether. </a:t>
            </a:r>
          </a:p>
          <a:p>
            <a:r>
              <a:rPr lang="en-US"/>
              <a:t/>
            </a:r>
          </a:p>
          <a:p>
            <a:r>
              <a:rPr lang="en-US"/>
              <a:t>In this section, we attempt to evaluate the suitability of various approaches to interaction modelling between diverse conditions in the context of multi-conditional image generation, analyzing the potential reasons behind the observed results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 start by saying future work comprisises of items i tried to improve on but cant due to (XXX problems faced) + general enhancements outside scope of project</a:t>
            </a:r>
          </a:p>
          <a:p>
            <a:r>
              <a:rPr lang="en-US"/>
              <a:t/>
            </a:r>
          </a:p>
          <a:p>
            <a:r>
              <a:rPr lang="en-US"/>
              <a:t>\begin{align*}</a:t>
            </a:r>
          </a:p>
          <a:p>
            <a:r>
              <a:rPr lang="en-US"/>
              <a:t>K(x, y) &amp;=  e^{-\sum_{i=1}^d \frac{(x_i - y_i)^2}{2 \sigma_i^2}}</a:t>
            </a:r>
          </a:p>
          <a:p>
            <a:r>
              <a:rPr lang="en-US"/>
              <a:t>\end{align*}</a:t>
            </a:r>
          </a:p>
          <a:p>
            <a:r>
              <a:rPr lang="en-US"/>
              <a:t/>
            </a:r>
          </a:p>
          <a:p>
            <a:r>
              <a:rPr lang="en-US"/>
              <a:t>\begin{align*}</a:t>
            </a:r>
          </a:p>
          <a:p>
            <a:r>
              <a:rPr lang="en-US"/>
              <a:t>K(x, y) &amp;= e^{-\frac{(x - y)^T \Sigma^{-1} (x - y)}{2}}</a:t>
            </a:r>
          </a:p>
          <a:p>
            <a:r>
              <a:rPr lang="en-US"/>
              <a:t>\end{align*}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From the research scope focusing on training-free multi conditional image generation, after doing research on the current pain points, these are the key challenges that motivates the objective of our project:</a:t>
            </a:r>
          </a:p>
          <a:p>
            <a:r>
              <a:rPr lang="en-US"/>
              <a:t>XXXX</a:t>
            </a:r>
          </a:p>
          <a:p>
            <a:r>
              <a:rPr lang="en-US"/>
              <a:t>Calls for new strategies to:</a:t>
            </a:r>
          </a:p>
          <a:p>
            <a:r>
              <a:rPr lang="en-US"/>
              <a:t>Dynamically balance constraints</a:t>
            </a:r>
          </a:p>
          <a:p>
            <a:r>
              <a:rPr lang="en-US"/>
              <a:t>Resolve condition conflicts</a:t>
            </a:r>
          </a:p>
          <a:p>
            <a:r>
              <a:rPr lang="en-US"/>
              <a:t>Ensure robust, high-quality image outputs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Initial FYP thesis keywords are open-ended computer vision is very wide, discussions with professor said i had the autonomy to explore different research scopes.</a:t>
            </a:r>
          </a:p>
          <a:p>
            <a:r>
              <a:rPr lang="en-US"/>
              <a:t/>
            </a:r>
          </a:p>
          <a:p>
            <a:r>
              <a:rPr lang="en-US"/>
              <a:t>SO first, before any detailed literature review was done, I first tried to narrow down the scope of potential areas of research.</a:t>
            </a:r>
          </a:p>
          <a:p>
            <a:r>
              <a:rPr lang="en-US"/>
              <a:t/>
            </a:r>
          </a:p>
          <a:p>
            <a:r>
              <a:rPr lang="en-US"/>
              <a:t>From “Automated” to “Training-Free”</a:t>
            </a:r>
          </a:p>
          <a:p>
            <a:r>
              <a:rPr lang="en-US"/>
              <a:t>While automated generation implies minimal human input, training-free methods take this further by removing the need for retraining on new data or conditions.</a:t>
            </a:r>
          </a:p>
          <a:p>
            <a:r>
              <a:rPr lang="en-US"/>
              <a:t>This increases practicality, reduces computational costs, and supports rapid adaptation to new generation tasks.</a:t>
            </a:r>
          </a:p>
          <a:p>
            <a:r>
              <a:rPr lang="en-US"/>
              <a:t>2. From “Image Generation” to “Multi-Conditional Diffusion-Based Generation”</a:t>
            </a:r>
          </a:p>
          <a:p>
            <a:r>
              <a:rPr lang="en-US"/>
              <a:t>I narrowed down from generic image generation to multi-conditional generation, where multiple attributes or conditions guide the image output (e.g., text + class + layout).</a:t>
            </a:r>
          </a:p>
          <a:p>
            <a:r>
              <a:rPr lang="en-US"/>
              <a:t>Diffusion models emerged as a state-of-the-art approach in generative modeling, offering strong controllability and high image quality.</a:t>
            </a:r>
          </a:p>
          <a:p>
            <a:r>
              <a:rPr lang="en-US"/>
              <a:t>3. Adding “Energy-Based Guidance” and “Interaction Modelling”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Initial FYP thesis keywords are open-ended computer vision is very wide, discussions with professor said i had the autonomy to explore different research scopes.</a:t>
            </a:r>
          </a:p>
          <a:p>
            <a:r>
              <a:rPr lang="en-US"/>
              <a:t/>
            </a:r>
          </a:p>
          <a:p>
            <a:r>
              <a:rPr lang="en-US"/>
              <a:t>SO first, before any detailed literature review was done, I first tried to narrow down the scope of potential areas of research.</a:t>
            </a:r>
          </a:p>
          <a:p>
            <a:r>
              <a:rPr lang="en-US"/>
              <a:t/>
            </a:r>
          </a:p>
          <a:p>
            <a:r>
              <a:rPr lang="en-US"/>
              <a:t>From “Automated” to “Training-Free”</a:t>
            </a:r>
          </a:p>
          <a:p>
            <a:r>
              <a:rPr lang="en-US"/>
              <a:t>While automated generation implies minimal human input, training-free methods take this further by removing the need for retraining on new data or conditions.</a:t>
            </a:r>
          </a:p>
          <a:p>
            <a:r>
              <a:rPr lang="en-US"/>
              <a:t>This increases practicality, reduces computational costs, and supports rapid adaptation to new generation tasks.</a:t>
            </a:r>
          </a:p>
          <a:p>
            <a:r>
              <a:rPr lang="en-US"/>
              <a:t>2. From “Image Generation” to “Multi-Conditional Diffusion-Based Generation”</a:t>
            </a:r>
          </a:p>
          <a:p>
            <a:r>
              <a:rPr lang="en-US"/>
              <a:t>I narrowed down from generic image generation to multi-conditional generation, where multiple attributes or conditions guide the image output (e.g., text + class + layout).</a:t>
            </a:r>
          </a:p>
          <a:p>
            <a:r>
              <a:rPr lang="en-US"/>
              <a:t>Diffusion models emerged as a state-of-the-art approach in generative modeling, offering strong controllability and high image quality.</a:t>
            </a:r>
          </a:p>
          <a:p>
            <a:r>
              <a:rPr lang="en-US"/>
              <a:t>3. Adding “Energy-Based Guidance” and “Interaction Modelling”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Initial FYP thesis keywords are open-ended computer vision is very wide, discussions with professor said i had the autonomy to explore different research scopes.</a:t>
            </a:r>
          </a:p>
          <a:p>
            <a:r>
              <a:rPr lang="en-US"/>
              <a:t/>
            </a:r>
          </a:p>
          <a:p>
            <a:r>
              <a:rPr lang="en-US"/>
              <a:t>SO first, before any detailed literature review was done, I first tried to narrow down the scope of potential areas of research.</a:t>
            </a:r>
          </a:p>
          <a:p>
            <a:r>
              <a:rPr lang="en-US"/>
              <a:t/>
            </a:r>
          </a:p>
          <a:p>
            <a:r>
              <a:rPr lang="en-US"/>
              <a:t>From “Automated” to “Training-Free”</a:t>
            </a:r>
          </a:p>
          <a:p>
            <a:r>
              <a:rPr lang="en-US"/>
              <a:t>While automated generation implies minimal human input, training-free methods take this further by removing the need for retraining on new data or conditions.</a:t>
            </a:r>
          </a:p>
          <a:p>
            <a:r>
              <a:rPr lang="en-US"/>
              <a:t>This increases practicality, reduces computational costs, and supports rapid adaptation to new generation tasks.</a:t>
            </a:r>
          </a:p>
          <a:p>
            <a:r>
              <a:rPr lang="en-US"/>
              <a:t>2. From “Image Generation” to “Multi-Conditional Diffusion-Based Generation”</a:t>
            </a:r>
          </a:p>
          <a:p>
            <a:r>
              <a:rPr lang="en-US"/>
              <a:t>I narrowed down from generic image generation to multi-conditional generation, where multiple attributes or conditions guide the image output (e.g., text + class + layout).</a:t>
            </a:r>
          </a:p>
          <a:p>
            <a:r>
              <a:rPr lang="en-US"/>
              <a:t>Diffusion models emerged as a state-of-the-art approach in generative modeling, offering strong controllability and high image quality.</a:t>
            </a:r>
          </a:p>
          <a:p>
            <a:r>
              <a:rPr lang="en-US"/>
              <a:t>3. Adding “Energy-Based Guidance” and “Interaction Modelling”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Initial FYP thesis keywords are open-ended computer vision is very wide, discussions with professor said i had the autonomy to explore different research scopes.</a:t>
            </a:r>
          </a:p>
          <a:p>
            <a:r>
              <a:rPr lang="en-US"/>
              <a:t/>
            </a:r>
          </a:p>
          <a:p>
            <a:r>
              <a:rPr lang="en-US"/>
              <a:t>SO first, before any detailed literature review was done, I first tried to narrow down the scope of potential areas of research.</a:t>
            </a:r>
          </a:p>
          <a:p>
            <a:r>
              <a:rPr lang="en-US"/>
              <a:t/>
            </a:r>
          </a:p>
          <a:p>
            <a:r>
              <a:rPr lang="en-US"/>
              <a:t>From “Automated” to “Training-Free”</a:t>
            </a:r>
          </a:p>
          <a:p>
            <a:r>
              <a:rPr lang="en-US"/>
              <a:t>While automated generation implies minimal human input, training-free methods take this further by removing the need for retraining on new data or conditions.</a:t>
            </a:r>
          </a:p>
          <a:p>
            <a:r>
              <a:rPr lang="en-US"/>
              <a:t>This increases practicality, reduces computational costs, and supports rapid adaptation to new generation tasks.</a:t>
            </a:r>
          </a:p>
          <a:p>
            <a:r>
              <a:rPr lang="en-US"/>
              <a:t>2. From “Image Generation” to “Multi-Conditional Diffusion-Based Generation”</a:t>
            </a:r>
          </a:p>
          <a:p>
            <a:r>
              <a:rPr lang="en-US"/>
              <a:t>I narrowed down from generic image generation to multi-conditional generation, where multiple attributes or conditions guide the image output (e.g., text + class + layout).</a:t>
            </a:r>
          </a:p>
          <a:p>
            <a:r>
              <a:rPr lang="en-US"/>
              <a:t>Diffusion models emerged as a state-of-the-art approach in generative modeling, offering strong controllability and high image quality.</a:t>
            </a:r>
          </a:p>
          <a:p>
            <a:r>
              <a:rPr lang="en-US"/>
              <a:t>3. Adding “Energy-Based Guidance” and “Interaction Modelling”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From the motivation highlighting the current existing problems with training free multi conditional image generations, this leads use the objective of the project.</a:t>
            </a:r>
          </a:p>
          <a:p>
            <a:r>
              <a:rPr lang="en-US"/>
              <a:t/>
            </a:r>
          </a:p>
          <a:p>
            <a:r>
              <a:rPr lang="en-US"/>
              <a:t>The first objective would be to create a flexible base solution for training-free multi conditional image generation. This is crucial to ensure that the solution is flexible to modifications and enhancements while still remaining training free. </a:t>
            </a:r>
          </a:p>
          <a:p>
            <a:r>
              <a:rPr lang="en-US"/>
              <a:t/>
            </a:r>
          </a:p>
          <a:p>
            <a:r>
              <a:rPr lang="en-US"/>
              <a:t>The second objective would be to enhance generating images from multiple conditions: that is to solve the problem of the lack of joint condition satisfaction and handling of the interactions between multiple potentially dependent conditions.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after doing all the preliminary research and finalizing the objectives and the research direction, </a:t>
            </a:r>
          </a:p>
          <a:p>
            <a:r>
              <a:rPr lang="en-US"/>
              <a:t/>
            </a:r>
          </a:p>
          <a:p>
            <a:r>
              <a:rPr lang="en-US"/>
              <a:t>In this literature review section, I'll highlight the main areas that inspired our solution.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\begin{align*}</a:t>
            </a:r>
          </a:p>
          <a:p>
            <a:r>
              <a:rPr lang="en-US"/>
              <a:t>    x_{t-1} = \left(1 + \frac{1}{2} \beta_t \right)x_t + \beta_t \nabla_{x_t} \log p(x_t) + \sqrt{\beta_t} \epsilon</a:t>
            </a:r>
          </a:p>
          <a:p>
            <a:r>
              <a:rPr lang="en-US"/>
              <a:t>\end{align*}</a:t>
            </a:r>
          </a:p>
          <a:p>
            <a:r>
              <a:rPr lang="en-US"/>
              <a:t>\begin{align*}</a:t>
            </a:r>
          </a:p>
          <a:p>
            <a:r>
              <a:rPr lang="en-US"/>
              <a:t>    x_{t-1} = \left(1 + \frac{1}{2} \beta_t \right)x_t + \beta_t \nabla_{x_t} \log p(x_t) + \nabla_{x_t} \log p(c|x_t) + \sqrt{\beta_t} \epsilon</a:t>
            </a:r>
          </a:p>
          <a:p>
            <a:r>
              <a:rPr lang="en-US"/>
              <a:t>\end{align*}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\begin{align*}</a:t>
            </a:r>
          </a:p>
          <a:p>
            <a:r>
              <a:rPr lang="en-US"/>
              <a:t>    x_{t-1} = \left(1 + \frac{1}{2} \beta_t \right)x_t + \beta_t \nabla_{x_t} \log p(x_t) + \sqrt{\beta_t} \epsilon</a:t>
            </a:r>
          </a:p>
          <a:p>
            <a:r>
              <a:rPr lang="en-US"/>
              <a:t>\end{align*}</a:t>
            </a:r>
          </a:p>
          <a:p>
            <a:r>
              <a:rPr lang="en-US"/>
              <a:t>\begin{align*}</a:t>
            </a:r>
          </a:p>
          <a:p>
            <a:r>
              <a:rPr lang="en-US"/>
              <a:t>    x_{t-1} = \left(1 + \frac{1}{2} \beta_t \right)x_t + \beta_t \nabla_{x_t} \log p(x_t) + \nabla_{x_t} \log p(c|x_t) + \sqrt{\beta_t} \epsilon</a:t>
            </a:r>
          </a:p>
          <a:p>
            <a:r>
              <a:rPr lang="en-US"/>
              <a:t>\end{align*}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MANY WAYS TO INTRODUCE THE CONDITIONAL TERM IN PREV SLIDES (BRIEFLY TALK ABT RESEARCH ON DIFFERENT TRAINING FREE WAYS, BUT WHY CHOOSE ENEGRY GUIDNANCE (SCRIPT + SLIDE)</a:t>
            </a:r>
          </a:p>
          <a:p>
            <a:r>
              <a:rPr lang="en-US"/>
              <a:t/>
            </a:r>
          </a:p>
          <a:p>
            <a:r>
              <a:rPr lang="en-US"/>
              <a:t>Alternative method to model the conditional corrective gradient</a:t>
            </a:r>
          </a:p>
          <a:p>
            <a:r>
              <a:rPr lang="en-US"/>
              <a:t/>
            </a:r>
          </a:p>
          <a:p>
            <a:r>
              <a:rPr lang="en-US"/>
              <a:t/>
            </a:r>
          </a:p>
          <a:p>
            <a:r>
              <a:rPr lang="en-US"/>
              <a:t/>
            </a:r>
          </a:p>
          <a:p>
            <a:r>
              <a:rPr lang="en-US"/>
              <a:t>\nabla_{x_t} \log p(c \mid x_t) \propto -\nabla_{x_t} \varepsilon(x_t, c)</a:t>
            </a:r>
          </a:p>
          <a:p>
            <a:r>
              <a:rPr lang="en-US"/>
              <a:t/>
            </a:r>
          </a:p>
          <a:p>
            <a:r>
              <a:rPr lang="en-US"/>
              <a:t>\begin{align*}</a:t>
            </a:r>
          </a:p>
          <a:p>
            <a:r>
              <a:rPr lang="en-US"/>
              <a:t>    x_{t-1} = \left(1 + \frac{1}{2} \beta_t \right)x_t + \beta_t \nabla_{x_t} \log p(x_t) + \sqrt{\beta_t} \epsilon - p_t \nabla_{x_t} \epsilon(x_t, c)</a:t>
            </a:r>
          </a:p>
          <a:p>
            <a:r>
              <a:rPr lang="en-US"/>
              <a:t>\end{align*}</a:t>
            </a:r>
          </a:p>
          <a:p>
            <a:r>
              <a:rPr lang="en-US"/>
              <a:t/>
            </a:r>
          </a:p>
          <a:p>
            <a:r>
              <a:rPr lang="en-US"/>
              <a:t>\begin{align*}</a:t>
            </a:r>
          </a:p>
          <a:p>
            <a:r>
              <a:rPr lang="en-US"/>
              <a:t>    z &amp;= \int_{c \in \mathcal{C}} e^{-\lambda \ell(x_t, c)}</a:t>
            </a:r>
          </a:p>
          <a:p>
            <a:r>
              <a:rPr lang="en-US"/>
              <a:t>\end{align*}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MANY WAYS TO INTRODUCE THE CONDITIONAL TERM IN PREV SLIDES (BRIEFLY TALK ABT RESEARCH ON DIFFERENT TRAINING FREE WAYS, BUT WHY CHOOSE ENEGRY GUIDNANCE (SCRIPT + SLIDE)</a:t>
            </a:r>
          </a:p>
          <a:p>
            <a:r>
              <a:rPr lang="en-US"/>
              <a:t/>
            </a:r>
          </a:p>
          <a:p>
            <a:r>
              <a:rPr lang="en-US"/>
              <a:t/>
            </a:r>
          </a:p>
          <a:p>
            <a:r>
              <a:rPr lang="en-US"/>
              <a:t/>
            </a:r>
          </a:p>
          <a:p>
            <a:r>
              <a:rPr lang="en-US"/>
              <a:t>\nabla_{x_t} \log p(c \mid x_t) \propto -\nabla_{x_t} \varepsilon(x_t, c)</a:t>
            </a:r>
          </a:p>
          <a:p>
            <a:r>
              <a:rPr lang="en-US"/>
              <a:t/>
            </a:r>
          </a:p>
          <a:p>
            <a:r>
              <a:rPr lang="en-US"/>
              <a:t>\begin{align*}</a:t>
            </a:r>
          </a:p>
          <a:p>
            <a:r>
              <a:rPr lang="en-US"/>
              <a:t>    x_{t-1} = \left(1 + \frac{1}{2} \beta_t \right)x_t + \beta_t \nabla_{x_t} \log p(x_t) + \sqrt{\beta_t} \epsilon - p_t \nabla_{x_t} \epsilon(x_t, c)</a:t>
            </a:r>
          </a:p>
          <a:p>
            <a:r>
              <a:rPr lang="en-US"/>
              <a:t>\end{align*}</a:t>
            </a:r>
          </a:p>
          <a:p>
            <a:r>
              <a:rPr lang="en-US"/>
              <a:t/>
            </a:r>
          </a:p>
          <a:p>
            <a:r>
              <a:rPr lang="en-US"/>
              <a:t>\begin{align*}</a:t>
            </a:r>
          </a:p>
          <a:p>
            <a:r>
              <a:rPr lang="en-US"/>
              <a:t>    z &amp;= \int_{c \in \mathcal{C}} e^{-\lambda \ell(x_t, c)}</a:t>
            </a:r>
          </a:p>
          <a:p>
            <a:r>
              <a:rPr lang="en-US"/>
              <a:t>\end{align*}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D_\phi(C, x_t, t) \approx \mathbb{E}_{P(x_0|x_t)}[D_\theta(C, x_0)]</a:t>
            </a:r>
          </a:p>
          <a:p>
            <a:r>
              <a:rPr lang="en-US"/>
              <a:t/>
            </a:r>
          </a:p>
          <a:p>
            <a:r>
              <a:rPr lang="en-US"/>
              <a:t>\begin{align*}</a:t>
            </a:r>
          </a:p>
          <a:p>
            <a:r>
              <a:rPr lang="en-US"/>
              <a:t>    x_{0|t} &amp;\approx E[x_0|x_t] = \frac{1}{\sqrt{\bar{a}_t}} \left( x_t + (1 - \bar{a}_t)s(x_t, t) \right)</a:t>
            </a:r>
          </a:p>
          <a:p>
            <a:r>
              <a:rPr lang="en-US"/>
              <a:t>\end{align*}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2" Target="../notesSlides/notesSlide7.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2" Target="../notesSlides/notesSlide8.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png" Type="http://schemas.openxmlformats.org/officeDocument/2006/relationships/image"/><Relationship Id="rId2" Target="../notesSlides/notesSlide9.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svg" Type="http://schemas.openxmlformats.org/officeDocument/2006/relationships/image"/><Relationship Id="rId11" Target="../media/image41.png" Type="http://schemas.openxmlformats.org/officeDocument/2006/relationships/image"/><Relationship Id="rId12" Target="../media/image42.svg" Type="http://schemas.openxmlformats.org/officeDocument/2006/relationships/image"/><Relationship Id="rId2" Target="../notesSlides/notesSlide10.xml" Type="http://schemas.openxmlformats.org/officeDocument/2006/relationships/notesSlide"/><Relationship Id="rId3" Target="../media/image1.pn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4.png" Type="http://schemas.openxmlformats.org/officeDocument/2006/relationships/image"/><Relationship Id="rId8" Target="../media/image38.png" Type="http://schemas.openxmlformats.org/officeDocument/2006/relationships/image"/><Relationship Id="rId9" Target="../media/image3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2" Target="../notesSlides/notesSlide12.xml" Type="http://schemas.openxmlformats.org/officeDocument/2006/relationships/notesSlide"/><Relationship Id="rId3" Target="../media/image1.pn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png" Type="http://schemas.openxmlformats.org/officeDocument/2006/relationships/image"/><Relationship Id="rId8" Target="../media/image46.png" Type="http://schemas.openxmlformats.org/officeDocument/2006/relationships/image"/><Relationship Id="rId9" Target="../media/image4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2" Target="../notesSlides/notesSlide13.xml" Type="http://schemas.openxmlformats.org/officeDocument/2006/relationships/notesSlide"/><Relationship Id="rId3" Target="../media/image1.pn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png" Type="http://schemas.openxmlformats.org/officeDocument/2006/relationships/image"/><Relationship Id="rId8" Target="../media/image49.png" Type="http://schemas.openxmlformats.org/officeDocument/2006/relationships/image"/><Relationship Id="rId9" Target="../media/image5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png" Type="http://schemas.openxmlformats.org/officeDocument/2006/relationships/image"/><Relationship Id="rId7" Target="../media/image5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png" Type="http://schemas.openxmlformats.org/officeDocument/2006/relationships/image"/><Relationship Id="rId12" Target="../media/image60.png" Type="http://schemas.openxmlformats.org/officeDocument/2006/relationships/image"/><Relationship Id="rId13" Target="../media/image61.png" Type="http://schemas.openxmlformats.org/officeDocument/2006/relationships/image"/><Relationship Id="rId2" Target="../notesSlides/notesSlide14.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53.png" Type="http://schemas.openxmlformats.org/officeDocument/2006/relationships/image"/><Relationship Id="rId6" Target="../media/image54.png" Type="http://schemas.openxmlformats.org/officeDocument/2006/relationships/image"/><Relationship Id="rId7" Target="../media/image55.png" Type="http://schemas.openxmlformats.org/officeDocument/2006/relationships/image"/><Relationship Id="rId8" Target="../media/image56.png" Type="http://schemas.openxmlformats.org/officeDocument/2006/relationships/image"/><Relationship Id="rId9" Target="../media/image5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2.pn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4.png" Type="http://schemas.openxmlformats.org/officeDocument/2006/relationships/image"/><Relationship Id="rId7" Target="../media/image6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64.png" Type="http://schemas.openxmlformats.org/officeDocument/2006/relationships/image"/><Relationship Id="rId6" Target="../media/image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4.png" Type="http://schemas.openxmlformats.org/officeDocument/2006/relationships/image"/><Relationship Id="rId7" Target="../media/image6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png" Type="http://schemas.openxmlformats.org/officeDocument/2006/relationships/image"/><Relationship Id="rId6" Target="../media/image66.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png" Type="http://schemas.openxmlformats.org/officeDocument/2006/relationships/image"/><Relationship Id="rId6" Target="../media/image66.png" Type="http://schemas.openxmlformats.org/officeDocument/2006/relationships/image"/><Relationship Id="rId7" Target="../media/image67.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png" Type="http://schemas.openxmlformats.org/officeDocument/2006/relationships/image"/><Relationship Id="rId6" Target="../media/image66.png" Type="http://schemas.openxmlformats.org/officeDocument/2006/relationships/image"/><Relationship Id="rId7" Target="../media/image67.png" Type="http://schemas.openxmlformats.org/officeDocument/2006/relationships/image"/><Relationship Id="rId8" Target="../media/image6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png" Type="http://schemas.openxmlformats.org/officeDocument/2006/relationships/image"/><Relationship Id="rId6" Target="../media/image66.png" Type="http://schemas.openxmlformats.org/officeDocument/2006/relationships/image"/><Relationship Id="rId7" Target="../media/image67.png" Type="http://schemas.openxmlformats.org/officeDocument/2006/relationships/image"/><Relationship Id="rId8" Target="../media/image68.png" Type="http://schemas.openxmlformats.org/officeDocument/2006/relationships/image"/><Relationship Id="rId9" Target="../media/image69.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4.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4.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64.png" Type="http://schemas.openxmlformats.org/officeDocument/2006/relationships/image"/><Relationship Id="rId7" Target="../media/image4.png" Type="http://schemas.openxmlformats.org/officeDocument/2006/relationships/image"/><Relationship Id="rId8" Target="../media/image70.png" Type="http://schemas.openxmlformats.org/officeDocument/2006/relationships/image"/><Relationship Id="rId9" Target="../media/image71.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4.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4.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4.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https://github.com/cunjian/pytorch_face_landmark" TargetMode="External" Type="http://schemas.openxmlformats.org/officeDocument/2006/relationships/hyperlink"/><Relationship Id="rId7" Target="https://doi.org/10.48550/arXiv.2208.01626" TargetMode="External" Type="http://schemas.openxmlformats.org/officeDocument/2006/relationships/hyperlink"/><Relationship Id="rId8" Target="https://doi.org/10.48550/arXiv.2110.02711" TargetMode="External" Type="http://schemas.openxmlformats.org/officeDocument/2006/relationships/hyperlink"/><Relationship Id="rId9" Target="../media/image4.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https://doi.org/10.7551/mitpress/4175.001.0001" TargetMode="External" Type="http://schemas.openxmlformats.org/officeDocument/2006/relationships/hyperlink"/><Relationship Id="rId7" Target="https://doi.org/10.1017/CBO9780511809682" TargetMode="External" Type="http://schemas.openxmlformats.org/officeDocument/2006/relationships/hyperlink"/><Relationship Id="rId8" Target="../media/image4.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5.png" Type="http://schemas.openxmlformats.org/officeDocument/2006/relationships/image"/><Relationship Id="rId2" Target="../notesSlides/notesSlide22.xml" Type="http://schemas.openxmlformats.org/officeDocument/2006/relationships/notesSlide"/><Relationship Id="rId3" Target="../media/image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4.png" Type="http://schemas.openxmlformats.org/officeDocument/2006/relationships/image"/><Relationship Id="rId7" Target="../media/image72.png" Type="http://schemas.openxmlformats.org/officeDocument/2006/relationships/image"/><Relationship Id="rId8" Target="../media/image73.png" Type="http://schemas.openxmlformats.org/officeDocument/2006/relationships/image"/><Relationship Id="rId9" Target="../media/image74.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4.png" Type="http://schemas.openxmlformats.org/officeDocument/2006/relationships/image"/><Relationship Id="rId7" Target="../media/image76.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603847" y="-1736945"/>
            <a:ext cx="19495695" cy="10066868"/>
          </a:xfrm>
          <a:custGeom>
            <a:avLst/>
            <a:gdLst/>
            <a:ahLst/>
            <a:cxnLst/>
            <a:rect r="r" b="b" t="t" l="l"/>
            <a:pathLst>
              <a:path h="10066868" w="19495695">
                <a:moveTo>
                  <a:pt x="0" y="0"/>
                </a:moveTo>
                <a:lnTo>
                  <a:pt x="19495694" y="0"/>
                </a:lnTo>
                <a:lnTo>
                  <a:pt x="19495694" y="10066868"/>
                </a:lnTo>
                <a:lnTo>
                  <a:pt x="0" y="10066868"/>
                </a:lnTo>
                <a:lnTo>
                  <a:pt x="0" y="0"/>
                </a:lnTo>
                <a:close/>
              </a:path>
            </a:pathLst>
          </a:custGeom>
          <a:blipFill>
            <a:blip r:embed="rId3">
              <a:alphaModFix amt="47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701870" y="6303616"/>
            <a:ext cx="10535172" cy="1304395"/>
          </a:xfrm>
          <a:prstGeom prst="rect">
            <a:avLst/>
          </a:prstGeom>
        </p:spPr>
        <p:txBody>
          <a:bodyPr anchor="t" rtlCol="false" tIns="0" lIns="0" bIns="0" rIns="0">
            <a:spAutoFit/>
          </a:bodyPr>
          <a:lstStyle/>
          <a:p>
            <a:pPr algn="ctr">
              <a:lnSpc>
                <a:spcPts val="5279"/>
              </a:lnSpc>
            </a:pPr>
            <a:r>
              <a:rPr lang="en-US" sz="3770">
                <a:solidFill>
                  <a:srgbClr val="1A5666"/>
                </a:solidFill>
                <a:latin typeface="Allerta Stencil"/>
                <a:ea typeface="Allerta Stencil"/>
                <a:cs typeface="Allerta Stencil"/>
                <a:sym typeface="Allerta Stencil"/>
              </a:rPr>
              <a:t>Hill Seah Wen Qi </a:t>
            </a:r>
          </a:p>
          <a:p>
            <a:pPr algn="ctr">
              <a:lnSpc>
                <a:spcPts val="5279"/>
              </a:lnSpc>
            </a:pPr>
            <a:r>
              <a:rPr lang="en-US" sz="3770">
                <a:solidFill>
                  <a:srgbClr val="1A5666"/>
                </a:solidFill>
                <a:latin typeface="Allerta Stencil"/>
                <a:ea typeface="Allerta Stencil"/>
                <a:cs typeface="Allerta Stencil"/>
                <a:sym typeface="Allerta Stencil"/>
              </a:rPr>
              <a:t>U2121346H</a:t>
            </a:r>
          </a:p>
        </p:txBody>
      </p:sp>
      <p:grpSp>
        <p:nvGrpSpPr>
          <p:cNvPr name="Group 5" id="5"/>
          <p:cNvGrpSpPr/>
          <p:nvPr/>
        </p:nvGrpSpPr>
        <p:grpSpPr>
          <a:xfrm rot="0">
            <a:off x="0" y="9802991"/>
            <a:ext cx="18288000" cy="484009"/>
            <a:chOff x="0" y="0"/>
            <a:chExt cx="4816593" cy="127476"/>
          </a:xfrm>
        </p:grpSpPr>
        <p:sp>
          <p:nvSpPr>
            <p:cNvPr name="Freeform 6" id="6"/>
            <p:cNvSpPr/>
            <p:nvPr/>
          </p:nvSpPr>
          <p:spPr>
            <a:xfrm flipH="false" flipV="false" rot="0">
              <a:off x="0" y="0"/>
              <a:ext cx="4816592" cy="127476"/>
            </a:xfrm>
            <a:custGeom>
              <a:avLst/>
              <a:gdLst/>
              <a:ahLst/>
              <a:cxnLst/>
              <a:rect r="r" b="b" t="t" l="l"/>
              <a:pathLst>
                <a:path h="127476" w="4816592">
                  <a:moveTo>
                    <a:pt x="0" y="0"/>
                  </a:moveTo>
                  <a:lnTo>
                    <a:pt x="4816592" y="0"/>
                  </a:lnTo>
                  <a:lnTo>
                    <a:pt x="4816592" y="127476"/>
                  </a:lnTo>
                  <a:lnTo>
                    <a:pt x="0" y="127476"/>
                  </a:lnTo>
                  <a:close/>
                </a:path>
              </a:pathLst>
            </a:custGeom>
            <a:solidFill>
              <a:srgbClr val="FFFFFF">
                <a:alpha val="45882"/>
              </a:srgbClr>
            </a:solidFill>
          </p:spPr>
        </p:sp>
        <p:sp>
          <p:nvSpPr>
            <p:cNvPr name="TextBox 7" id="7"/>
            <p:cNvSpPr txBox="true"/>
            <p:nvPr/>
          </p:nvSpPr>
          <p:spPr>
            <a:xfrm>
              <a:off x="0" y="-38100"/>
              <a:ext cx="4816593" cy="165576"/>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701870" y="4768584"/>
            <a:ext cx="11229518" cy="1002927"/>
          </a:xfrm>
          <a:prstGeom prst="rect">
            <a:avLst/>
          </a:prstGeom>
        </p:spPr>
        <p:txBody>
          <a:bodyPr anchor="t" rtlCol="false" tIns="0" lIns="0" bIns="0" rIns="0">
            <a:spAutoFit/>
          </a:bodyPr>
          <a:lstStyle/>
          <a:p>
            <a:pPr algn="l">
              <a:lnSpc>
                <a:spcPts val="8245"/>
              </a:lnSpc>
            </a:pPr>
            <a:r>
              <a:rPr lang="en-US" sz="5889">
                <a:solidFill>
                  <a:srgbClr val="1A5666"/>
                </a:solidFill>
                <a:latin typeface="Allerta Stencil"/>
                <a:ea typeface="Allerta Stencil"/>
                <a:cs typeface="Allerta Stencil"/>
                <a:sym typeface="Allerta Stencil"/>
              </a:rPr>
              <a:t>Automated Image Generation</a:t>
            </a:r>
          </a:p>
        </p:txBody>
      </p:sp>
      <p:sp>
        <p:nvSpPr>
          <p:cNvPr name="Freeform 9" id="9"/>
          <p:cNvSpPr/>
          <p:nvPr/>
        </p:nvSpPr>
        <p:spPr>
          <a:xfrm flipH="false" flipV="false" rot="1303505">
            <a:off x="-4858502" y="3406029"/>
            <a:ext cx="7406109" cy="5350914"/>
          </a:xfrm>
          <a:custGeom>
            <a:avLst/>
            <a:gdLst/>
            <a:ahLst/>
            <a:cxnLst/>
            <a:rect r="r" b="b" t="t" l="l"/>
            <a:pathLst>
              <a:path h="5350914" w="7406109">
                <a:moveTo>
                  <a:pt x="0" y="0"/>
                </a:moveTo>
                <a:lnTo>
                  <a:pt x="7406109" y="0"/>
                </a:lnTo>
                <a:lnTo>
                  <a:pt x="7406109" y="5350914"/>
                </a:lnTo>
                <a:lnTo>
                  <a:pt x="0" y="5350914"/>
                </a:lnTo>
                <a:lnTo>
                  <a:pt x="0" y="0"/>
                </a:lnTo>
                <a:close/>
              </a:path>
            </a:pathLst>
          </a:custGeom>
          <a:blipFill>
            <a:blip r:embed="rId5">
              <a:alphaModFix amt="43999"/>
            </a:blip>
            <a:stretch>
              <a:fillRect l="0" t="0" r="0" b="0"/>
            </a:stretch>
          </a:blipFill>
        </p:spPr>
      </p:sp>
      <p:sp>
        <p:nvSpPr>
          <p:cNvPr name="Freeform 10" id="10"/>
          <p:cNvSpPr/>
          <p:nvPr/>
        </p:nvSpPr>
        <p:spPr>
          <a:xfrm flipH="false" flipV="false" rot="2119137">
            <a:off x="15959831" y="2125174"/>
            <a:ext cx="6565354" cy="4743469"/>
          </a:xfrm>
          <a:custGeom>
            <a:avLst/>
            <a:gdLst/>
            <a:ahLst/>
            <a:cxnLst/>
            <a:rect r="r" b="b" t="t" l="l"/>
            <a:pathLst>
              <a:path h="4743469" w="6565354">
                <a:moveTo>
                  <a:pt x="0" y="0"/>
                </a:moveTo>
                <a:lnTo>
                  <a:pt x="6565354" y="0"/>
                </a:lnTo>
                <a:lnTo>
                  <a:pt x="6565354" y="4743469"/>
                </a:lnTo>
                <a:lnTo>
                  <a:pt x="0" y="4743469"/>
                </a:lnTo>
                <a:lnTo>
                  <a:pt x="0" y="0"/>
                </a:lnTo>
                <a:close/>
              </a:path>
            </a:pathLst>
          </a:custGeom>
          <a:blipFill>
            <a:blip r:embed="rId5">
              <a:alphaModFix amt="43999"/>
            </a:blip>
            <a:stretch>
              <a:fillRect l="0" t="0" r="0" b="0"/>
            </a:stretch>
          </a:blipFill>
        </p:spPr>
      </p:sp>
      <p:sp>
        <p:nvSpPr>
          <p:cNvPr name="Freeform 11" id="11"/>
          <p:cNvSpPr/>
          <p:nvPr/>
        </p:nvSpPr>
        <p:spPr>
          <a:xfrm flipH="false" flipV="false" rot="0">
            <a:off x="4890553" y="663894"/>
            <a:ext cx="8157806" cy="3263122"/>
          </a:xfrm>
          <a:custGeom>
            <a:avLst/>
            <a:gdLst/>
            <a:ahLst/>
            <a:cxnLst/>
            <a:rect r="r" b="b" t="t" l="l"/>
            <a:pathLst>
              <a:path h="3263122" w="8157806">
                <a:moveTo>
                  <a:pt x="0" y="0"/>
                </a:moveTo>
                <a:lnTo>
                  <a:pt x="8157806" y="0"/>
                </a:lnTo>
                <a:lnTo>
                  <a:pt x="8157806" y="3263122"/>
                </a:lnTo>
                <a:lnTo>
                  <a:pt x="0" y="3263122"/>
                </a:lnTo>
                <a:lnTo>
                  <a:pt x="0" y="0"/>
                </a:lnTo>
                <a:close/>
              </a:path>
            </a:pathLst>
          </a:custGeom>
          <a:blipFill>
            <a:blip r:embed="rId6"/>
            <a:stretch>
              <a:fillRect l="0" t="0" r="0" b="0"/>
            </a:stretch>
          </a:blipFill>
        </p:spPr>
      </p:sp>
      <p:sp>
        <p:nvSpPr>
          <p:cNvPr name="TextBox 12" id="12"/>
          <p:cNvSpPr txBox="true"/>
          <p:nvPr/>
        </p:nvSpPr>
        <p:spPr>
          <a:xfrm rot="0">
            <a:off x="6093278" y="8291823"/>
            <a:ext cx="5752356" cy="989965"/>
          </a:xfrm>
          <a:prstGeom prst="rect">
            <a:avLst/>
          </a:prstGeom>
        </p:spPr>
        <p:txBody>
          <a:bodyPr anchor="t" rtlCol="false" tIns="0" lIns="0" bIns="0" rIns="0">
            <a:spAutoFit/>
          </a:bodyPr>
          <a:lstStyle/>
          <a:p>
            <a:pPr algn="ctr">
              <a:lnSpc>
                <a:spcPts val="2659"/>
              </a:lnSpc>
              <a:spcBef>
                <a:spcPct val="0"/>
              </a:spcBef>
            </a:pPr>
            <a:r>
              <a:rPr lang="en-US" sz="1899">
                <a:solidFill>
                  <a:srgbClr val="1A5666"/>
                </a:solidFill>
                <a:latin typeface="Canva Sans"/>
                <a:ea typeface="Canva Sans"/>
                <a:cs typeface="Canva Sans"/>
                <a:sym typeface="Canva Sans"/>
              </a:rPr>
              <a:t>Project ID: CCDS24-0163</a:t>
            </a:r>
          </a:p>
          <a:p>
            <a:pPr algn="ctr">
              <a:lnSpc>
                <a:spcPts val="2659"/>
              </a:lnSpc>
              <a:spcBef>
                <a:spcPct val="0"/>
              </a:spcBef>
            </a:pPr>
            <a:r>
              <a:rPr lang="en-US" sz="1899">
                <a:solidFill>
                  <a:srgbClr val="1A5666"/>
                </a:solidFill>
                <a:latin typeface="Canva Sans"/>
                <a:ea typeface="Canva Sans"/>
                <a:cs typeface="Canva Sans"/>
                <a:sym typeface="Canva Sans"/>
              </a:rPr>
              <a:t>Project Supervisor: Associate Professor Lu Shijian</a:t>
            </a:r>
          </a:p>
          <a:p>
            <a:pPr algn="ctr">
              <a:lnSpc>
                <a:spcPts val="2659"/>
              </a:lnSpc>
              <a:spcBef>
                <a:spcPct val="0"/>
              </a:spcBef>
            </a:pPr>
            <a:r>
              <a:rPr lang="en-US" sz="1899">
                <a:solidFill>
                  <a:srgbClr val="1A5666"/>
                </a:solidFill>
                <a:latin typeface="Canva Sans"/>
                <a:ea typeface="Canva Sans"/>
                <a:cs typeface="Canva Sans"/>
                <a:sym typeface="Canva Sans"/>
              </a:rPr>
              <a:t>Examiner: Associate Professor Lin Guosheng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6229522" y="-3177811"/>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4">
              <a:alphaModFix amt="43999"/>
            </a:blip>
            <a:stretch>
              <a:fillRect l="0" t="0" r="0" b="0"/>
            </a:stretch>
          </a:blipFill>
        </p:spPr>
      </p:sp>
      <p:sp>
        <p:nvSpPr>
          <p:cNvPr name="Freeform 4" id="4"/>
          <p:cNvSpPr/>
          <p:nvPr/>
        </p:nvSpPr>
        <p:spPr>
          <a:xfrm flipH="true" flipV="false" rot="0">
            <a:off x="-6481595" y="6769263"/>
            <a:ext cx="14181290" cy="10545723"/>
          </a:xfrm>
          <a:custGeom>
            <a:avLst/>
            <a:gdLst/>
            <a:ahLst/>
            <a:cxnLst/>
            <a:rect r="r" b="b" t="t" l="l"/>
            <a:pathLst>
              <a:path h="10545723" w="14181290">
                <a:moveTo>
                  <a:pt x="14181290" y="0"/>
                </a:moveTo>
                <a:lnTo>
                  <a:pt x="0" y="0"/>
                </a:lnTo>
                <a:lnTo>
                  <a:pt x="0" y="10545723"/>
                </a:lnTo>
                <a:lnTo>
                  <a:pt x="14181290" y="10545723"/>
                </a:lnTo>
                <a:lnTo>
                  <a:pt x="1418129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538232">
            <a:off x="16953572" y="3933609"/>
            <a:ext cx="2668856" cy="2131749"/>
          </a:xfrm>
          <a:custGeom>
            <a:avLst/>
            <a:gdLst/>
            <a:ahLst/>
            <a:cxnLst/>
            <a:rect r="r" b="b" t="t" l="l"/>
            <a:pathLst>
              <a:path h="2131749" w="2668856">
                <a:moveTo>
                  <a:pt x="0" y="0"/>
                </a:moveTo>
                <a:lnTo>
                  <a:pt x="2668856" y="0"/>
                </a:lnTo>
                <a:lnTo>
                  <a:pt x="2668856" y="2131749"/>
                </a:lnTo>
                <a:lnTo>
                  <a:pt x="0" y="2131749"/>
                </a:lnTo>
                <a:lnTo>
                  <a:pt x="0" y="0"/>
                </a:lnTo>
                <a:close/>
              </a:path>
            </a:pathLst>
          </a:custGeom>
          <a:blipFill>
            <a:blip r:embed="rId7"/>
            <a:stretch>
              <a:fillRect l="0" t="0" r="0" b="0"/>
            </a:stretch>
          </a:blipFill>
        </p:spPr>
      </p:sp>
      <p:grpSp>
        <p:nvGrpSpPr>
          <p:cNvPr name="Group 6" id="6"/>
          <p:cNvGrpSpPr/>
          <p:nvPr/>
        </p:nvGrpSpPr>
        <p:grpSpPr>
          <a:xfrm rot="0">
            <a:off x="2142403" y="1565657"/>
            <a:ext cx="14003194" cy="7786143"/>
            <a:chOff x="0" y="0"/>
            <a:chExt cx="3688084" cy="2050671"/>
          </a:xfrm>
        </p:grpSpPr>
        <p:sp>
          <p:nvSpPr>
            <p:cNvPr name="Freeform 7" id="7"/>
            <p:cNvSpPr/>
            <p:nvPr/>
          </p:nvSpPr>
          <p:spPr>
            <a:xfrm flipH="false" flipV="false" rot="0">
              <a:off x="0" y="0"/>
              <a:ext cx="3688084" cy="2050672"/>
            </a:xfrm>
            <a:custGeom>
              <a:avLst/>
              <a:gdLst/>
              <a:ahLst/>
              <a:cxnLst/>
              <a:rect r="r" b="b" t="t" l="l"/>
              <a:pathLst>
                <a:path h="2050672" w="3688084">
                  <a:moveTo>
                    <a:pt x="28196" y="0"/>
                  </a:moveTo>
                  <a:lnTo>
                    <a:pt x="3659888" y="0"/>
                  </a:lnTo>
                  <a:cubicBezTo>
                    <a:pt x="3667366" y="0"/>
                    <a:pt x="3674538" y="2971"/>
                    <a:pt x="3679826" y="8258"/>
                  </a:cubicBezTo>
                  <a:cubicBezTo>
                    <a:pt x="3685113" y="13546"/>
                    <a:pt x="3688084" y="20718"/>
                    <a:pt x="3688084" y="28196"/>
                  </a:cubicBezTo>
                  <a:lnTo>
                    <a:pt x="3688084" y="2022475"/>
                  </a:lnTo>
                  <a:cubicBezTo>
                    <a:pt x="3688084" y="2038048"/>
                    <a:pt x="3675460" y="2050672"/>
                    <a:pt x="3659888" y="2050672"/>
                  </a:cubicBezTo>
                  <a:lnTo>
                    <a:pt x="28196" y="2050672"/>
                  </a:lnTo>
                  <a:cubicBezTo>
                    <a:pt x="20718" y="2050672"/>
                    <a:pt x="13546" y="2047701"/>
                    <a:pt x="8258" y="2042413"/>
                  </a:cubicBezTo>
                  <a:cubicBezTo>
                    <a:pt x="2971" y="2037125"/>
                    <a:pt x="0" y="2029953"/>
                    <a:pt x="0" y="2022475"/>
                  </a:cubicBezTo>
                  <a:lnTo>
                    <a:pt x="0" y="28196"/>
                  </a:lnTo>
                  <a:cubicBezTo>
                    <a:pt x="0" y="20718"/>
                    <a:pt x="2971" y="13546"/>
                    <a:pt x="8258" y="8258"/>
                  </a:cubicBezTo>
                  <a:cubicBezTo>
                    <a:pt x="13546" y="2971"/>
                    <a:pt x="20718" y="0"/>
                    <a:pt x="28196"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8" id="8"/>
            <p:cNvSpPr txBox="true"/>
            <p:nvPr/>
          </p:nvSpPr>
          <p:spPr>
            <a:xfrm>
              <a:off x="0" y="-38100"/>
              <a:ext cx="3688084" cy="2088771"/>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3876414" y="1923473"/>
            <a:ext cx="10535172" cy="645249"/>
          </a:xfrm>
          <a:prstGeom prst="rect">
            <a:avLst/>
          </a:prstGeom>
        </p:spPr>
        <p:txBody>
          <a:bodyPr anchor="t" rtlCol="false" tIns="0" lIns="0" bIns="0" rIns="0">
            <a:spAutoFit/>
          </a:bodyPr>
          <a:lstStyle/>
          <a:p>
            <a:pPr algn="ctr" marL="0" indent="0" lvl="0">
              <a:lnSpc>
                <a:spcPts val="5385"/>
              </a:lnSpc>
              <a:spcBef>
                <a:spcPct val="0"/>
              </a:spcBef>
            </a:pPr>
            <a:r>
              <a:rPr lang="en-US" sz="3846">
                <a:solidFill>
                  <a:srgbClr val="1A5666"/>
                </a:solidFill>
                <a:latin typeface="Allerta Stencil"/>
                <a:ea typeface="Allerta Stencil"/>
                <a:cs typeface="Allerta Stencil"/>
                <a:sym typeface="Allerta Stencil"/>
              </a:rPr>
              <a:t>Condit</a:t>
            </a:r>
            <a:r>
              <a:rPr lang="en-US" sz="3846" strike="noStrike" u="none">
                <a:solidFill>
                  <a:srgbClr val="1A5666"/>
                </a:solidFill>
                <a:latin typeface="Allerta Stencil"/>
                <a:ea typeface="Allerta Stencil"/>
                <a:cs typeface="Allerta Stencil"/>
                <a:sym typeface="Allerta Stencil"/>
              </a:rPr>
              <a:t>ional Score Based Diffusion Models</a:t>
            </a:r>
          </a:p>
        </p:txBody>
      </p:sp>
      <p:sp>
        <p:nvSpPr>
          <p:cNvPr name="TextBox 10" id="10"/>
          <p:cNvSpPr txBox="true"/>
          <p:nvPr/>
        </p:nvSpPr>
        <p:spPr>
          <a:xfrm rot="0">
            <a:off x="3876414" y="3104939"/>
            <a:ext cx="11740309" cy="4070985"/>
          </a:xfrm>
          <a:prstGeom prst="rect">
            <a:avLst/>
          </a:prstGeom>
        </p:spPr>
        <p:txBody>
          <a:bodyPr anchor="t" rtlCol="false" tIns="0" lIns="0" bIns="0" rIns="0">
            <a:spAutoFit/>
          </a:bodyPr>
          <a:lstStyle/>
          <a:p>
            <a:pPr algn="just">
              <a:lnSpc>
                <a:spcPts val="2940"/>
              </a:lnSpc>
            </a:pPr>
            <a:r>
              <a:rPr lang="en-US" sz="2100" b="true">
                <a:solidFill>
                  <a:srgbClr val="1A5666"/>
                </a:solidFill>
                <a:latin typeface="Proxima Nova Bold"/>
                <a:ea typeface="Proxima Nova Bold"/>
                <a:cs typeface="Proxima Nova Bold"/>
                <a:sym typeface="Proxima Nova Bold"/>
              </a:rPr>
              <a:t>(3) Training-Required VS Training-Free Methods</a:t>
            </a:r>
          </a:p>
          <a:p>
            <a:pPr algn="just">
              <a:lnSpc>
                <a:spcPts val="2940"/>
              </a:lnSpc>
            </a:pPr>
          </a:p>
          <a:p>
            <a:pPr algn="just">
              <a:lnSpc>
                <a:spcPts val="2940"/>
              </a:lnSpc>
            </a:pPr>
            <a:r>
              <a:rPr lang="en-US" sz="2100">
                <a:solidFill>
                  <a:srgbClr val="1A5666"/>
                </a:solidFill>
                <a:latin typeface="Proxima Nova"/>
                <a:ea typeface="Proxima Nova"/>
                <a:cs typeface="Proxima Nova"/>
                <a:sym typeface="Proxima Nova"/>
              </a:rPr>
              <a:t>To obtain the conditional corrective gradient                                           :</a:t>
            </a:r>
          </a:p>
          <a:p>
            <a:pPr algn="just">
              <a:lnSpc>
                <a:spcPts val="2940"/>
              </a:lnSpc>
            </a:pPr>
          </a:p>
          <a:p>
            <a:pPr algn="just">
              <a:lnSpc>
                <a:spcPts val="2940"/>
              </a:lnSpc>
            </a:pPr>
            <a:r>
              <a:rPr lang="en-US" sz="2100">
                <a:solidFill>
                  <a:srgbClr val="1A5666"/>
                </a:solidFill>
                <a:latin typeface="Proxima Nova"/>
                <a:ea typeface="Proxima Nova"/>
                <a:cs typeface="Proxima Nova"/>
                <a:sym typeface="Proxima Nova"/>
              </a:rPr>
              <a:t>Training-Required Methods</a:t>
            </a:r>
          </a:p>
          <a:p>
            <a:pPr algn="just" marL="453390" indent="-226695" lvl="1">
              <a:lnSpc>
                <a:spcPts val="2940"/>
              </a:lnSpc>
              <a:buFont typeface="Arial"/>
              <a:buChar char="•"/>
            </a:pPr>
            <a:r>
              <a:rPr lang="en-US" sz="2100">
                <a:solidFill>
                  <a:srgbClr val="1A5666"/>
                </a:solidFill>
                <a:latin typeface="Proxima Nova"/>
                <a:ea typeface="Proxima Nova"/>
                <a:cs typeface="Proxima Nova"/>
                <a:sym typeface="Proxima Nova"/>
              </a:rPr>
              <a:t>Often retain the time-dependent nature of the conditional corrective gradient</a:t>
            </a:r>
          </a:p>
          <a:p>
            <a:pPr algn="just" marL="453390" indent="-226695" lvl="1">
              <a:lnSpc>
                <a:spcPts val="2940"/>
              </a:lnSpc>
              <a:buFont typeface="Arial"/>
              <a:buChar char="•"/>
            </a:pPr>
            <a:r>
              <a:rPr lang="en-US" sz="2100">
                <a:solidFill>
                  <a:srgbClr val="1A5666"/>
                </a:solidFill>
                <a:latin typeface="Proxima Nova"/>
                <a:ea typeface="Proxima Nova"/>
                <a:cs typeface="Proxima Nova"/>
                <a:sym typeface="Proxima Nova"/>
              </a:rPr>
              <a:t>Learn it through approaches like classifier training </a:t>
            </a:r>
          </a:p>
          <a:p>
            <a:pPr algn="just">
              <a:lnSpc>
                <a:spcPts val="2940"/>
              </a:lnSpc>
            </a:pPr>
          </a:p>
          <a:p>
            <a:pPr algn="just">
              <a:lnSpc>
                <a:spcPts val="2940"/>
              </a:lnSpc>
            </a:pPr>
            <a:r>
              <a:rPr lang="en-US" sz="2100">
                <a:solidFill>
                  <a:srgbClr val="1A5666"/>
                </a:solidFill>
                <a:latin typeface="Proxima Nova"/>
                <a:ea typeface="Proxima Nova"/>
                <a:cs typeface="Proxima Nova"/>
                <a:sym typeface="Proxima Nova"/>
              </a:rPr>
              <a:t>Training-Free Methods</a:t>
            </a:r>
          </a:p>
          <a:p>
            <a:pPr algn="just" marL="453390" indent="-226695" lvl="1">
              <a:lnSpc>
                <a:spcPts val="2940"/>
              </a:lnSpc>
              <a:buFont typeface="Arial"/>
              <a:buChar char="•"/>
            </a:pPr>
            <a:r>
              <a:rPr lang="en-US" sz="2100">
                <a:solidFill>
                  <a:srgbClr val="1A5666"/>
                </a:solidFill>
                <a:latin typeface="Proxima Nova"/>
                <a:ea typeface="Proxima Nova"/>
                <a:cs typeface="Proxima Nova"/>
                <a:sym typeface="Proxima Nova"/>
              </a:rPr>
              <a:t>In contrast, often aim to approximate the corrective gradient using time-independent functions</a:t>
            </a:r>
          </a:p>
          <a:p>
            <a:pPr algn="just">
              <a:lnSpc>
                <a:spcPts val="2940"/>
              </a:lnSpc>
            </a:pPr>
          </a:p>
        </p:txBody>
      </p:sp>
      <p:sp>
        <p:nvSpPr>
          <p:cNvPr name="Freeform 11" id="11"/>
          <p:cNvSpPr/>
          <p:nvPr/>
        </p:nvSpPr>
        <p:spPr>
          <a:xfrm flipH="false" flipV="false" rot="995101">
            <a:off x="385627" y="2730735"/>
            <a:ext cx="2668856" cy="2131749"/>
          </a:xfrm>
          <a:custGeom>
            <a:avLst/>
            <a:gdLst/>
            <a:ahLst/>
            <a:cxnLst/>
            <a:rect r="r" b="b" t="t" l="l"/>
            <a:pathLst>
              <a:path h="2131749" w="2668856">
                <a:moveTo>
                  <a:pt x="0" y="0"/>
                </a:moveTo>
                <a:lnTo>
                  <a:pt x="2668856" y="0"/>
                </a:lnTo>
                <a:lnTo>
                  <a:pt x="2668856" y="2131749"/>
                </a:lnTo>
                <a:lnTo>
                  <a:pt x="0" y="2131749"/>
                </a:lnTo>
                <a:lnTo>
                  <a:pt x="0" y="0"/>
                </a:lnTo>
                <a:close/>
              </a:path>
            </a:pathLst>
          </a:custGeom>
          <a:blipFill>
            <a:blip r:embed="rId7"/>
            <a:stretch>
              <a:fillRect l="0" t="0" r="0" b="0"/>
            </a:stretch>
          </a:blipFill>
        </p:spPr>
      </p:sp>
      <p:pic>
        <p:nvPicPr>
          <p:cNvPr name="Picture 12" id="12"/>
          <p:cNvPicPr>
            <a:picLocks noChangeAspect="true"/>
          </p:cNvPicPr>
          <p:nvPr/>
        </p:nvPicPr>
        <p:blipFill>
          <a:blip r:embed="rId8"/>
          <a:stretch>
            <a:fillRect/>
          </a:stretch>
        </p:blipFill>
        <p:spPr>
          <a:xfrm rot="0">
            <a:off x="8862715" y="3515325"/>
            <a:ext cx="3375422" cy="1021811"/>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6229522" y="-3177811"/>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4">
              <a:alphaModFix amt="43999"/>
            </a:blip>
            <a:stretch>
              <a:fillRect l="0" t="0" r="0" b="0"/>
            </a:stretch>
          </a:blipFill>
        </p:spPr>
      </p:sp>
      <p:sp>
        <p:nvSpPr>
          <p:cNvPr name="Freeform 4" id="4"/>
          <p:cNvSpPr/>
          <p:nvPr/>
        </p:nvSpPr>
        <p:spPr>
          <a:xfrm flipH="true" flipV="false" rot="0">
            <a:off x="-3606098" y="6537793"/>
            <a:ext cx="14181290" cy="10545723"/>
          </a:xfrm>
          <a:custGeom>
            <a:avLst/>
            <a:gdLst/>
            <a:ahLst/>
            <a:cxnLst/>
            <a:rect r="r" b="b" t="t" l="l"/>
            <a:pathLst>
              <a:path h="10545723" w="14181290">
                <a:moveTo>
                  <a:pt x="14181290" y="0"/>
                </a:moveTo>
                <a:lnTo>
                  <a:pt x="0" y="0"/>
                </a:lnTo>
                <a:lnTo>
                  <a:pt x="0" y="10545723"/>
                </a:lnTo>
                <a:lnTo>
                  <a:pt x="14181290" y="10545723"/>
                </a:lnTo>
                <a:lnTo>
                  <a:pt x="1418129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538232">
            <a:off x="16953572" y="3933609"/>
            <a:ext cx="2668856" cy="2131749"/>
          </a:xfrm>
          <a:custGeom>
            <a:avLst/>
            <a:gdLst/>
            <a:ahLst/>
            <a:cxnLst/>
            <a:rect r="r" b="b" t="t" l="l"/>
            <a:pathLst>
              <a:path h="2131749" w="2668856">
                <a:moveTo>
                  <a:pt x="0" y="0"/>
                </a:moveTo>
                <a:lnTo>
                  <a:pt x="2668856" y="0"/>
                </a:lnTo>
                <a:lnTo>
                  <a:pt x="2668856" y="2131749"/>
                </a:lnTo>
                <a:lnTo>
                  <a:pt x="0" y="2131749"/>
                </a:lnTo>
                <a:lnTo>
                  <a:pt x="0" y="0"/>
                </a:lnTo>
                <a:close/>
              </a:path>
            </a:pathLst>
          </a:custGeom>
          <a:blipFill>
            <a:blip r:embed="rId7"/>
            <a:stretch>
              <a:fillRect l="0" t="0" r="0" b="0"/>
            </a:stretch>
          </a:blipFill>
        </p:spPr>
      </p:sp>
      <p:grpSp>
        <p:nvGrpSpPr>
          <p:cNvPr name="Group 6" id="6"/>
          <p:cNvGrpSpPr/>
          <p:nvPr/>
        </p:nvGrpSpPr>
        <p:grpSpPr>
          <a:xfrm rot="0">
            <a:off x="2142403" y="1565657"/>
            <a:ext cx="14003194" cy="6867653"/>
            <a:chOff x="0" y="0"/>
            <a:chExt cx="3688084" cy="1808765"/>
          </a:xfrm>
        </p:grpSpPr>
        <p:sp>
          <p:nvSpPr>
            <p:cNvPr name="Freeform 7" id="7"/>
            <p:cNvSpPr/>
            <p:nvPr/>
          </p:nvSpPr>
          <p:spPr>
            <a:xfrm flipH="false" flipV="false" rot="0">
              <a:off x="0" y="0"/>
              <a:ext cx="3688084" cy="1808765"/>
            </a:xfrm>
            <a:custGeom>
              <a:avLst/>
              <a:gdLst/>
              <a:ahLst/>
              <a:cxnLst/>
              <a:rect r="r" b="b" t="t" l="l"/>
              <a:pathLst>
                <a:path h="1808765" w="3688084">
                  <a:moveTo>
                    <a:pt x="28196" y="0"/>
                  </a:moveTo>
                  <a:lnTo>
                    <a:pt x="3659888" y="0"/>
                  </a:lnTo>
                  <a:cubicBezTo>
                    <a:pt x="3667366" y="0"/>
                    <a:pt x="3674538" y="2971"/>
                    <a:pt x="3679826" y="8258"/>
                  </a:cubicBezTo>
                  <a:cubicBezTo>
                    <a:pt x="3685113" y="13546"/>
                    <a:pt x="3688084" y="20718"/>
                    <a:pt x="3688084" y="28196"/>
                  </a:cubicBezTo>
                  <a:lnTo>
                    <a:pt x="3688084" y="1780568"/>
                  </a:lnTo>
                  <a:cubicBezTo>
                    <a:pt x="3688084" y="1788046"/>
                    <a:pt x="3685113" y="1795218"/>
                    <a:pt x="3679826" y="1800506"/>
                  </a:cubicBezTo>
                  <a:cubicBezTo>
                    <a:pt x="3674538" y="1805794"/>
                    <a:pt x="3667366" y="1808765"/>
                    <a:pt x="3659888" y="1808765"/>
                  </a:cubicBezTo>
                  <a:lnTo>
                    <a:pt x="28196" y="1808765"/>
                  </a:lnTo>
                  <a:cubicBezTo>
                    <a:pt x="20718" y="1808765"/>
                    <a:pt x="13546" y="1805794"/>
                    <a:pt x="8258" y="1800506"/>
                  </a:cubicBezTo>
                  <a:cubicBezTo>
                    <a:pt x="2971" y="1795218"/>
                    <a:pt x="0" y="1788046"/>
                    <a:pt x="0" y="1780568"/>
                  </a:cubicBezTo>
                  <a:lnTo>
                    <a:pt x="0" y="28196"/>
                  </a:lnTo>
                  <a:cubicBezTo>
                    <a:pt x="0" y="20718"/>
                    <a:pt x="2971" y="13546"/>
                    <a:pt x="8258" y="8258"/>
                  </a:cubicBezTo>
                  <a:cubicBezTo>
                    <a:pt x="13546" y="2971"/>
                    <a:pt x="20718" y="0"/>
                    <a:pt x="28196"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8" id="8"/>
            <p:cNvSpPr txBox="true"/>
            <p:nvPr/>
          </p:nvSpPr>
          <p:spPr>
            <a:xfrm>
              <a:off x="0" y="-38100"/>
              <a:ext cx="3688084" cy="184686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3876414" y="1748934"/>
            <a:ext cx="10535172" cy="645249"/>
          </a:xfrm>
          <a:prstGeom prst="rect">
            <a:avLst/>
          </a:prstGeom>
        </p:spPr>
        <p:txBody>
          <a:bodyPr anchor="t" rtlCol="false" tIns="0" lIns="0" bIns="0" rIns="0">
            <a:spAutoFit/>
          </a:bodyPr>
          <a:lstStyle/>
          <a:p>
            <a:pPr algn="ctr" marL="0" indent="0" lvl="0">
              <a:lnSpc>
                <a:spcPts val="5385"/>
              </a:lnSpc>
              <a:spcBef>
                <a:spcPct val="0"/>
              </a:spcBef>
            </a:pPr>
            <a:r>
              <a:rPr lang="en-US" sz="3846">
                <a:solidFill>
                  <a:srgbClr val="1A5666"/>
                </a:solidFill>
                <a:latin typeface="Allerta Stencil"/>
                <a:ea typeface="Allerta Stencil"/>
                <a:cs typeface="Allerta Stencil"/>
                <a:sym typeface="Allerta Stencil"/>
              </a:rPr>
              <a:t>E</a:t>
            </a:r>
            <a:r>
              <a:rPr lang="en-US" sz="3846" strike="noStrike" u="none">
                <a:solidFill>
                  <a:srgbClr val="1A5666"/>
                </a:solidFill>
                <a:latin typeface="Allerta Stencil"/>
                <a:ea typeface="Allerta Stencil"/>
                <a:cs typeface="Allerta Stencil"/>
                <a:sym typeface="Allerta Stencil"/>
              </a:rPr>
              <a:t>nergy Diffusion Guidance</a:t>
            </a:r>
          </a:p>
        </p:txBody>
      </p:sp>
      <p:sp>
        <p:nvSpPr>
          <p:cNvPr name="Freeform 10" id="10"/>
          <p:cNvSpPr/>
          <p:nvPr/>
        </p:nvSpPr>
        <p:spPr>
          <a:xfrm flipH="false" flipV="false" rot="995101">
            <a:off x="385627" y="2730735"/>
            <a:ext cx="2668856" cy="2131749"/>
          </a:xfrm>
          <a:custGeom>
            <a:avLst/>
            <a:gdLst/>
            <a:ahLst/>
            <a:cxnLst/>
            <a:rect r="r" b="b" t="t" l="l"/>
            <a:pathLst>
              <a:path h="2131749" w="2668856">
                <a:moveTo>
                  <a:pt x="0" y="0"/>
                </a:moveTo>
                <a:lnTo>
                  <a:pt x="2668856" y="0"/>
                </a:lnTo>
                <a:lnTo>
                  <a:pt x="2668856" y="2131749"/>
                </a:lnTo>
                <a:lnTo>
                  <a:pt x="0" y="2131749"/>
                </a:lnTo>
                <a:lnTo>
                  <a:pt x="0" y="0"/>
                </a:lnTo>
                <a:close/>
              </a:path>
            </a:pathLst>
          </a:custGeom>
          <a:blipFill>
            <a:blip r:embed="rId7"/>
            <a:stretch>
              <a:fillRect l="0" t="0" r="0" b="0"/>
            </a:stretch>
          </a:blipFill>
        </p:spPr>
      </p:sp>
      <p:pic>
        <p:nvPicPr>
          <p:cNvPr name="Picture 11" id="11"/>
          <p:cNvPicPr>
            <a:picLocks noChangeAspect="true"/>
          </p:cNvPicPr>
          <p:nvPr/>
        </p:nvPicPr>
        <p:blipFill>
          <a:blip r:embed="rId8"/>
          <a:stretch>
            <a:fillRect/>
          </a:stretch>
        </p:blipFill>
        <p:spPr>
          <a:xfrm rot="0">
            <a:off x="6496458" y="3522452"/>
            <a:ext cx="3289900" cy="1305321"/>
          </a:xfrm>
          <a:prstGeom prst="rect">
            <a:avLst/>
          </a:prstGeom>
        </p:spPr>
      </p:pic>
      <p:sp>
        <p:nvSpPr>
          <p:cNvPr name="TextBox 12" id="12"/>
          <p:cNvSpPr txBox="true"/>
          <p:nvPr/>
        </p:nvSpPr>
        <p:spPr>
          <a:xfrm rot="0">
            <a:off x="3893576" y="2814735"/>
            <a:ext cx="11761275" cy="8157115"/>
          </a:xfrm>
          <a:prstGeom prst="rect">
            <a:avLst/>
          </a:prstGeom>
        </p:spPr>
        <p:txBody>
          <a:bodyPr anchor="t" rtlCol="false" tIns="0" lIns="0" bIns="0" rIns="0">
            <a:spAutoFit/>
          </a:bodyPr>
          <a:lstStyle/>
          <a:p>
            <a:pPr algn="just">
              <a:lnSpc>
                <a:spcPts val="2945"/>
              </a:lnSpc>
            </a:pPr>
            <a:r>
              <a:rPr lang="en-US" sz="2103" b="true">
                <a:solidFill>
                  <a:srgbClr val="1A5666"/>
                </a:solidFill>
                <a:latin typeface="Proxima Nova Bold"/>
                <a:ea typeface="Proxima Nova Bold"/>
                <a:cs typeface="Proxima Nova Bold"/>
                <a:sym typeface="Proxima Nova Bold"/>
              </a:rPr>
              <a:t> (1) Definition of Energy Diffusion Guidance</a:t>
            </a:r>
          </a:p>
          <a:p>
            <a:pPr algn="just">
              <a:lnSpc>
                <a:spcPts val="2945"/>
              </a:lnSpc>
            </a:pPr>
          </a:p>
          <a:p>
            <a:pPr algn="just">
              <a:lnSpc>
                <a:spcPts val="2945"/>
              </a:lnSpc>
            </a:pPr>
          </a:p>
          <a:p>
            <a:pPr algn="just">
              <a:lnSpc>
                <a:spcPts val="2945"/>
              </a:lnSpc>
            </a:pPr>
            <a:r>
              <a:rPr lang="en-US" sz="2103">
                <a:solidFill>
                  <a:srgbClr val="1A5666"/>
                </a:solidFill>
                <a:latin typeface="Proxima Nova"/>
                <a:ea typeface="Proxima Nova"/>
                <a:cs typeface="Proxima Nova"/>
                <a:sym typeface="Proxima Nova"/>
              </a:rPr>
              <a:t>                                       </a:t>
            </a:r>
          </a:p>
          <a:p>
            <a:pPr algn="just">
              <a:lnSpc>
                <a:spcPts val="2945"/>
              </a:lnSpc>
            </a:pPr>
            <a:r>
              <a:rPr lang="en-US" sz="2103">
                <a:solidFill>
                  <a:srgbClr val="1A5666"/>
                </a:solidFill>
                <a:latin typeface="Proxima Nova"/>
                <a:ea typeface="Proxima Nova"/>
                <a:cs typeface="Proxima Nova"/>
                <a:sym typeface="Proxima Nova"/>
              </a:rPr>
              <a:t>       </a:t>
            </a:r>
          </a:p>
          <a:p>
            <a:pPr algn="just">
              <a:lnSpc>
                <a:spcPts val="2945"/>
              </a:lnSpc>
            </a:pPr>
            <a:r>
              <a:rPr lang="en-US" sz="2103">
                <a:solidFill>
                  <a:srgbClr val="1A5666"/>
                </a:solidFill>
                <a:latin typeface="Proxima Nova"/>
                <a:ea typeface="Proxima Nova"/>
                <a:cs typeface="Proxima Nova"/>
                <a:sym typeface="Proxima Nova"/>
              </a:rPr>
              <a:t>     where:</a:t>
            </a:r>
          </a:p>
          <a:p>
            <a:pPr algn="just">
              <a:lnSpc>
                <a:spcPts val="2945"/>
              </a:lnSpc>
            </a:pPr>
          </a:p>
          <a:p>
            <a:pPr algn="just">
              <a:lnSpc>
                <a:spcPts val="2945"/>
              </a:lnSpc>
            </a:pPr>
            <a:r>
              <a:rPr lang="en-US" sz="2103">
                <a:solidFill>
                  <a:srgbClr val="1A5666"/>
                </a:solidFill>
                <a:latin typeface="Proxima Nova"/>
                <a:ea typeface="Proxima Nova"/>
                <a:cs typeface="Proxima Nova"/>
                <a:sym typeface="Proxima Nova"/>
              </a:rPr>
              <a:t>     1.                                      represents the normalizing constant,</a:t>
            </a:r>
          </a:p>
          <a:p>
            <a:pPr algn="just">
              <a:lnSpc>
                <a:spcPts val="2945"/>
              </a:lnSpc>
            </a:pPr>
          </a:p>
          <a:p>
            <a:pPr algn="just">
              <a:lnSpc>
                <a:spcPts val="2945"/>
              </a:lnSpc>
            </a:pPr>
            <a:r>
              <a:rPr lang="en-US" sz="2103">
                <a:solidFill>
                  <a:srgbClr val="1A5666"/>
                </a:solidFill>
                <a:latin typeface="Proxima Nova"/>
                <a:ea typeface="Proxima Nova"/>
                <a:cs typeface="Proxima Nova"/>
                <a:sym typeface="Proxima Nova"/>
              </a:rPr>
              <a:t>     2. </a:t>
            </a:r>
            <a:r>
              <a:rPr lang="en-US" sz="2103" i="true">
                <a:solidFill>
                  <a:srgbClr val="000000"/>
                </a:solidFill>
                <a:latin typeface="Proxima Nova Italics"/>
                <a:ea typeface="Proxima Nova Italics"/>
                <a:cs typeface="Proxima Nova Italics"/>
                <a:sym typeface="Proxima Nova Italics"/>
              </a:rPr>
              <a:t>λ</a:t>
            </a:r>
            <a:r>
              <a:rPr lang="en-US" sz="2103">
                <a:solidFill>
                  <a:srgbClr val="000000"/>
                </a:solidFill>
                <a:latin typeface="Proxima Nova"/>
                <a:ea typeface="Proxima Nova"/>
                <a:cs typeface="Proxima Nova"/>
                <a:sym typeface="Proxima Nova"/>
              </a:rPr>
              <a:t> </a:t>
            </a:r>
            <a:r>
              <a:rPr lang="en-US" sz="2103">
                <a:solidFill>
                  <a:srgbClr val="1A5666"/>
                </a:solidFill>
                <a:latin typeface="Proxima Nova"/>
                <a:ea typeface="Proxima Nova"/>
                <a:cs typeface="Proxima Nova"/>
                <a:sym typeface="Proxima Nova"/>
              </a:rPr>
              <a:t>represents the temperature, </a:t>
            </a:r>
          </a:p>
          <a:p>
            <a:pPr algn="just">
              <a:lnSpc>
                <a:spcPts val="2945"/>
              </a:lnSpc>
            </a:pPr>
            <a:r>
              <a:rPr lang="en-US" sz="2103">
                <a:solidFill>
                  <a:srgbClr val="1A5666"/>
                </a:solidFill>
                <a:latin typeface="Proxima Nova"/>
                <a:ea typeface="Proxima Nova"/>
                <a:cs typeface="Proxima Nova"/>
                <a:sym typeface="Proxima Nova"/>
              </a:rPr>
              <a:t>                   </a:t>
            </a:r>
          </a:p>
          <a:p>
            <a:pPr algn="just">
              <a:lnSpc>
                <a:spcPts val="2945"/>
              </a:lnSpc>
            </a:pPr>
            <a:r>
              <a:rPr lang="en-US" sz="2103">
                <a:solidFill>
                  <a:srgbClr val="1A5666"/>
                </a:solidFill>
                <a:latin typeface="Proxima Nova"/>
                <a:ea typeface="Proxima Nova"/>
                <a:cs typeface="Proxima Nova"/>
                <a:sym typeface="Proxima Nova"/>
              </a:rPr>
              <a:t>     3.                       represents the energy function measuring the similarity between a given</a:t>
            </a:r>
          </a:p>
          <a:p>
            <a:pPr algn="just">
              <a:lnSpc>
                <a:spcPts val="2945"/>
              </a:lnSpc>
            </a:pPr>
            <a:r>
              <a:rPr lang="en-US" sz="2103">
                <a:solidFill>
                  <a:srgbClr val="1A5666"/>
                </a:solidFill>
                <a:latin typeface="Proxima Nova"/>
                <a:ea typeface="Proxima Nova"/>
                <a:cs typeface="Proxima Nova"/>
                <a:sym typeface="Proxima Nova"/>
              </a:rPr>
              <a:t>         condition </a:t>
            </a:r>
            <a:r>
              <a:rPr lang="en-US" sz="2103" i="true">
                <a:solidFill>
                  <a:srgbClr val="000000"/>
                </a:solidFill>
                <a:latin typeface="Proxima Nova Italics"/>
                <a:ea typeface="Proxima Nova Italics"/>
                <a:cs typeface="Proxima Nova Italics"/>
                <a:sym typeface="Proxima Nova Italics"/>
              </a:rPr>
              <a:t>c</a:t>
            </a:r>
            <a:r>
              <a:rPr lang="en-US" sz="2103">
                <a:solidFill>
                  <a:srgbClr val="1A5666"/>
                </a:solidFill>
                <a:latin typeface="Proxima Nova"/>
                <a:ea typeface="Proxima Nova"/>
                <a:cs typeface="Proxima Nova"/>
                <a:sym typeface="Proxima Nova"/>
              </a:rPr>
              <a:t> and a noisy image </a:t>
            </a:r>
            <a:r>
              <a:rPr lang="en-US" sz="2103" i="true">
                <a:solidFill>
                  <a:srgbClr val="000000"/>
                </a:solidFill>
                <a:latin typeface="Proxima Nova Italics"/>
                <a:ea typeface="Proxima Nova Italics"/>
                <a:cs typeface="Proxima Nova Italics"/>
                <a:sym typeface="Proxima Nova Italics"/>
              </a:rPr>
              <a:t>X{t} </a:t>
            </a:r>
            <a:r>
              <a:rPr lang="en-US" sz="2103">
                <a:solidFill>
                  <a:srgbClr val="1A5666"/>
                </a:solidFill>
                <a:latin typeface="Proxima Nova"/>
                <a:ea typeface="Proxima Nova"/>
                <a:cs typeface="Proxima Nova"/>
                <a:sym typeface="Proxima Nova"/>
              </a:rPr>
              <a:t>  [9]</a:t>
            </a:r>
          </a:p>
          <a:p>
            <a:pPr algn="just">
              <a:lnSpc>
                <a:spcPts val="2945"/>
              </a:lnSpc>
            </a:pPr>
          </a:p>
          <a:p>
            <a:pPr algn="just">
              <a:lnSpc>
                <a:spcPts val="2945"/>
              </a:lnSpc>
            </a:pPr>
          </a:p>
          <a:p>
            <a:pPr algn="just">
              <a:lnSpc>
                <a:spcPts val="2945"/>
              </a:lnSpc>
            </a:pPr>
          </a:p>
          <a:p>
            <a:pPr algn="just">
              <a:lnSpc>
                <a:spcPts val="2945"/>
              </a:lnSpc>
            </a:pPr>
          </a:p>
          <a:p>
            <a:pPr algn="just">
              <a:lnSpc>
                <a:spcPts val="2945"/>
              </a:lnSpc>
            </a:pPr>
          </a:p>
          <a:p>
            <a:pPr algn="just">
              <a:lnSpc>
                <a:spcPts val="2945"/>
              </a:lnSpc>
            </a:pPr>
          </a:p>
          <a:p>
            <a:pPr algn="just">
              <a:lnSpc>
                <a:spcPts val="2945"/>
              </a:lnSpc>
            </a:pPr>
          </a:p>
          <a:p>
            <a:pPr algn="just">
              <a:lnSpc>
                <a:spcPts val="2945"/>
              </a:lnSpc>
            </a:pPr>
          </a:p>
          <a:p>
            <a:pPr algn="just">
              <a:lnSpc>
                <a:spcPts val="2945"/>
              </a:lnSpc>
            </a:pPr>
          </a:p>
        </p:txBody>
      </p:sp>
      <p:pic>
        <p:nvPicPr>
          <p:cNvPr name="Picture 13" id="13"/>
          <p:cNvPicPr>
            <a:picLocks noChangeAspect="true"/>
          </p:cNvPicPr>
          <p:nvPr/>
        </p:nvPicPr>
        <p:blipFill>
          <a:blip r:embed="rId9"/>
          <a:stretch>
            <a:fillRect/>
          </a:stretch>
        </p:blipFill>
        <p:spPr>
          <a:xfrm rot="0">
            <a:off x="4290726" y="4964706"/>
            <a:ext cx="2811966" cy="1203426"/>
          </a:xfrm>
          <a:prstGeom prst="rect">
            <a:avLst/>
          </a:prstGeom>
        </p:spPr>
      </p:pic>
      <p:pic>
        <p:nvPicPr>
          <p:cNvPr name="Picture 14" id="14"/>
          <p:cNvPicPr>
            <a:picLocks noChangeAspect="true"/>
          </p:cNvPicPr>
          <p:nvPr/>
        </p:nvPicPr>
        <p:blipFill>
          <a:blip r:embed="rId10"/>
          <a:stretch>
            <a:fillRect/>
          </a:stretch>
        </p:blipFill>
        <p:spPr>
          <a:xfrm rot="0">
            <a:off x="4387285" y="6671277"/>
            <a:ext cx="1653268" cy="734786"/>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6229522" y="-3177811"/>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4">
              <a:alphaModFix amt="43999"/>
            </a:blip>
            <a:stretch>
              <a:fillRect l="0" t="0" r="0" b="0"/>
            </a:stretch>
          </a:blipFill>
        </p:spPr>
      </p:sp>
      <p:sp>
        <p:nvSpPr>
          <p:cNvPr name="Freeform 4" id="4"/>
          <p:cNvSpPr/>
          <p:nvPr/>
        </p:nvSpPr>
        <p:spPr>
          <a:xfrm flipH="true" flipV="false" rot="0">
            <a:off x="-4437636" y="7094512"/>
            <a:ext cx="14181290" cy="10545723"/>
          </a:xfrm>
          <a:custGeom>
            <a:avLst/>
            <a:gdLst/>
            <a:ahLst/>
            <a:cxnLst/>
            <a:rect r="r" b="b" t="t" l="l"/>
            <a:pathLst>
              <a:path h="10545723" w="14181290">
                <a:moveTo>
                  <a:pt x="14181290" y="0"/>
                </a:moveTo>
                <a:lnTo>
                  <a:pt x="0" y="0"/>
                </a:lnTo>
                <a:lnTo>
                  <a:pt x="0" y="10545723"/>
                </a:lnTo>
                <a:lnTo>
                  <a:pt x="14181290" y="10545723"/>
                </a:lnTo>
                <a:lnTo>
                  <a:pt x="1418129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538232">
            <a:off x="16953572" y="3933609"/>
            <a:ext cx="2668856" cy="2131749"/>
          </a:xfrm>
          <a:custGeom>
            <a:avLst/>
            <a:gdLst/>
            <a:ahLst/>
            <a:cxnLst/>
            <a:rect r="r" b="b" t="t" l="l"/>
            <a:pathLst>
              <a:path h="2131749" w="2668856">
                <a:moveTo>
                  <a:pt x="0" y="0"/>
                </a:moveTo>
                <a:lnTo>
                  <a:pt x="2668856" y="0"/>
                </a:lnTo>
                <a:lnTo>
                  <a:pt x="2668856" y="2131749"/>
                </a:lnTo>
                <a:lnTo>
                  <a:pt x="0" y="2131749"/>
                </a:lnTo>
                <a:lnTo>
                  <a:pt x="0" y="0"/>
                </a:lnTo>
                <a:close/>
              </a:path>
            </a:pathLst>
          </a:custGeom>
          <a:blipFill>
            <a:blip r:embed="rId7"/>
            <a:stretch>
              <a:fillRect l="0" t="0" r="0" b="0"/>
            </a:stretch>
          </a:blipFill>
        </p:spPr>
      </p:sp>
      <p:grpSp>
        <p:nvGrpSpPr>
          <p:cNvPr name="Group 6" id="6"/>
          <p:cNvGrpSpPr/>
          <p:nvPr/>
        </p:nvGrpSpPr>
        <p:grpSpPr>
          <a:xfrm rot="0">
            <a:off x="2142403" y="1565657"/>
            <a:ext cx="14003194" cy="6867653"/>
            <a:chOff x="0" y="0"/>
            <a:chExt cx="3688084" cy="1808765"/>
          </a:xfrm>
        </p:grpSpPr>
        <p:sp>
          <p:nvSpPr>
            <p:cNvPr name="Freeform 7" id="7"/>
            <p:cNvSpPr/>
            <p:nvPr/>
          </p:nvSpPr>
          <p:spPr>
            <a:xfrm flipH="false" flipV="false" rot="0">
              <a:off x="0" y="0"/>
              <a:ext cx="3688084" cy="1808765"/>
            </a:xfrm>
            <a:custGeom>
              <a:avLst/>
              <a:gdLst/>
              <a:ahLst/>
              <a:cxnLst/>
              <a:rect r="r" b="b" t="t" l="l"/>
              <a:pathLst>
                <a:path h="1808765" w="3688084">
                  <a:moveTo>
                    <a:pt x="28196" y="0"/>
                  </a:moveTo>
                  <a:lnTo>
                    <a:pt x="3659888" y="0"/>
                  </a:lnTo>
                  <a:cubicBezTo>
                    <a:pt x="3667366" y="0"/>
                    <a:pt x="3674538" y="2971"/>
                    <a:pt x="3679826" y="8258"/>
                  </a:cubicBezTo>
                  <a:cubicBezTo>
                    <a:pt x="3685113" y="13546"/>
                    <a:pt x="3688084" y="20718"/>
                    <a:pt x="3688084" y="28196"/>
                  </a:cubicBezTo>
                  <a:lnTo>
                    <a:pt x="3688084" y="1780568"/>
                  </a:lnTo>
                  <a:cubicBezTo>
                    <a:pt x="3688084" y="1788046"/>
                    <a:pt x="3685113" y="1795218"/>
                    <a:pt x="3679826" y="1800506"/>
                  </a:cubicBezTo>
                  <a:cubicBezTo>
                    <a:pt x="3674538" y="1805794"/>
                    <a:pt x="3667366" y="1808765"/>
                    <a:pt x="3659888" y="1808765"/>
                  </a:cubicBezTo>
                  <a:lnTo>
                    <a:pt x="28196" y="1808765"/>
                  </a:lnTo>
                  <a:cubicBezTo>
                    <a:pt x="20718" y="1808765"/>
                    <a:pt x="13546" y="1805794"/>
                    <a:pt x="8258" y="1800506"/>
                  </a:cubicBezTo>
                  <a:cubicBezTo>
                    <a:pt x="2971" y="1795218"/>
                    <a:pt x="0" y="1788046"/>
                    <a:pt x="0" y="1780568"/>
                  </a:cubicBezTo>
                  <a:lnTo>
                    <a:pt x="0" y="28196"/>
                  </a:lnTo>
                  <a:cubicBezTo>
                    <a:pt x="0" y="20718"/>
                    <a:pt x="2971" y="13546"/>
                    <a:pt x="8258" y="8258"/>
                  </a:cubicBezTo>
                  <a:cubicBezTo>
                    <a:pt x="13546" y="2971"/>
                    <a:pt x="20718" y="0"/>
                    <a:pt x="28196"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8" id="8"/>
            <p:cNvSpPr txBox="true"/>
            <p:nvPr/>
          </p:nvSpPr>
          <p:spPr>
            <a:xfrm>
              <a:off x="0" y="-38100"/>
              <a:ext cx="3688084" cy="184686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3876414" y="1748934"/>
            <a:ext cx="10535172" cy="645249"/>
          </a:xfrm>
          <a:prstGeom prst="rect">
            <a:avLst/>
          </a:prstGeom>
        </p:spPr>
        <p:txBody>
          <a:bodyPr anchor="t" rtlCol="false" tIns="0" lIns="0" bIns="0" rIns="0">
            <a:spAutoFit/>
          </a:bodyPr>
          <a:lstStyle/>
          <a:p>
            <a:pPr algn="ctr" marL="0" indent="0" lvl="0">
              <a:lnSpc>
                <a:spcPts val="5385"/>
              </a:lnSpc>
              <a:spcBef>
                <a:spcPct val="0"/>
              </a:spcBef>
            </a:pPr>
            <a:r>
              <a:rPr lang="en-US" sz="3846">
                <a:solidFill>
                  <a:srgbClr val="1A5666"/>
                </a:solidFill>
                <a:latin typeface="Allerta Stencil"/>
                <a:ea typeface="Allerta Stencil"/>
                <a:cs typeface="Allerta Stencil"/>
                <a:sym typeface="Allerta Stencil"/>
              </a:rPr>
              <a:t>E</a:t>
            </a:r>
            <a:r>
              <a:rPr lang="en-US" sz="3846" strike="noStrike" u="none">
                <a:solidFill>
                  <a:srgbClr val="1A5666"/>
                </a:solidFill>
                <a:latin typeface="Allerta Stencil"/>
                <a:ea typeface="Allerta Stencil"/>
                <a:cs typeface="Allerta Stencil"/>
                <a:sym typeface="Allerta Stencil"/>
              </a:rPr>
              <a:t>nergy Diffusion Guidance</a:t>
            </a:r>
          </a:p>
        </p:txBody>
      </p:sp>
      <p:sp>
        <p:nvSpPr>
          <p:cNvPr name="Freeform 10" id="10"/>
          <p:cNvSpPr/>
          <p:nvPr/>
        </p:nvSpPr>
        <p:spPr>
          <a:xfrm flipH="false" flipV="false" rot="995101">
            <a:off x="385627" y="2730735"/>
            <a:ext cx="2668856" cy="2131749"/>
          </a:xfrm>
          <a:custGeom>
            <a:avLst/>
            <a:gdLst/>
            <a:ahLst/>
            <a:cxnLst/>
            <a:rect r="r" b="b" t="t" l="l"/>
            <a:pathLst>
              <a:path h="2131749" w="2668856">
                <a:moveTo>
                  <a:pt x="0" y="0"/>
                </a:moveTo>
                <a:lnTo>
                  <a:pt x="2668856" y="0"/>
                </a:lnTo>
                <a:lnTo>
                  <a:pt x="2668856" y="2131749"/>
                </a:lnTo>
                <a:lnTo>
                  <a:pt x="0" y="2131749"/>
                </a:lnTo>
                <a:lnTo>
                  <a:pt x="0" y="0"/>
                </a:lnTo>
                <a:close/>
              </a:path>
            </a:pathLst>
          </a:custGeom>
          <a:blipFill>
            <a:blip r:embed="rId7"/>
            <a:stretch>
              <a:fillRect l="0" t="0" r="0" b="0"/>
            </a:stretch>
          </a:blipFill>
        </p:spPr>
      </p:sp>
      <p:pic>
        <p:nvPicPr>
          <p:cNvPr name="Picture 11" id="11"/>
          <p:cNvPicPr>
            <a:picLocks noChangeAspect="true"/>
          </p:cNvPicPr>
          <p:nvPr/>
        </p:nvPicPr>
        <p:blipFill>
          <a:blip r:embed="rId8"/>
          <a:stretch>
            <a:fillRect/>
          </a:stretch>
        </p:blipFill>
        <p:spPr>
          <a:xfrm rot="0">
            <a:off x="7499050" y="3187016"/>
            <a:ext cx="3289900" cy="1305321"/>
          </a:xfrm>
          <a:prstGeom prst="rect">
            <a:avLst/>
          </a:prstGeom>
        </p:spPr>
      </p:pic>
      <p:pic>
        <p:nvPicPr>
          <p:cNvPr name="Picture 12" id="12"/>
          <p:cNvPicPr>
            <a:picLocks noChangeAspect="true"/>
          </p:cNvPicPr>
          <p:nvPr/>
        </p:nvPicPr>
        <p:blipFill>
          <a:blip r:embed="rId9"/>
          <a:stretch>
            <a:fillRect/>
          </a:stretch>
        </p:blipFill>
        <p:spPr>
          <a:xfrm rot="0">
            <a:off x="7083757" y="4699698"/>
            <a:ext cx="5325624" cy="3106614"/>
          </a:xfrm>
          <a:prstGeom prst="rect">
            <a:avLst/>
          </a:prstGeom>
        </p:spPr>
      </p:pic>
      <p:pic>
        <p:nvPicPr>
          <p:cNvPr name="Picture 13" id="13"/>
          <p:cNvPicPr>
            <a:picLocks noChangeAspect="true"/>
          </p:cNvPicPr>
          <p:nvPr/>
        </p:nvPicPr>
        <p:blipFill>
          <a:blip r:embed="rId10"/>
          <a:stretch>
            <a:fillRect/>
          </a:stretch>
        </p:blipFill>
        <p:spPr>
          <a:xfrm rot="0">
            <a:off x="4676219" y="4846201"/>
            <a:ext cx="10140701" cy="5915409"/>
          </a:xfrm>
          <a:prstGeom prst="rect">
            <a:avLst/>
          </a:prstGeom>
        </p:spPr>
      </p:pic>
      <p:sp>
        <p:nvSpPr>
          <p:cNvPr name="TextBox 14" id="14"/>
          <p:cNvSpPr txBox="true"/>
          <p:nvPr/>
        </p:nvSpPr>
        <p:spPr>
          <a:xfrm rot="0">
            <a:off x="3876414" y="2817003"/>
            <a:ext cx="11734479" cy="7781888"/>
          </a:xfrm>
          <a:prstGeom prst="rect">
            <a:avLst/>
          </a:prstGeom>
        </p:spPr>
        <p:txBody>
          <a:bodyPr anchor="t" rtlCol="false" tIns="0" lIns="0" bIns="0" rIns="0">
            <a:spAutoFit/>
          </a:bodyPr>
          <a:lstStyle/>
          <a:p>
            <a:pPr algn="just">
              <a:lnSpc>
                <a:spcPts val="2938"/>
              </a:lnSpc>
            </a:pPr>
            <a:r>
              <a:rPr lang="en-US" sz="2098" b="true">
                <a:solidFill>
                  <a:srgbClr val="1A5666"/>
                </a:solidFill>
                <a:latin typeface="Proxima Nova Bold"/>
                <a:ea typeface="Proxima Nova Bold"/>
                <a:cs typeface="Proxima Nova Bold"/>
                <a:sym typeface="Proxima Nova Bold"/>
              </a:rPr>
              <a:t>(2) Alternative method to model the conditional corrective gradient</a:t>
            </a:r>
          </a:p>
          <a:p>
            <a:pPr algn="just">
              <a:lnSpc>
                <a:spcPts val="2938"/>
              </a:lnSpc>
            </a:pPr>
          </a:p>
          <a:p>
            <a:pPr algn="just">
              <a:lnSpc>
                <a:spcPts val="2938"/>
              </a:lnSpc>
            </a:pPr>
          </a:p>
          <a:p>
            <a:pPr algn="just">
              <a:lnSpc>
                <a:spcPts val="2938"/>
              </a:lnSpc>
            </a:pPr>
          </a:p>
          <a:p>
            <a:pPr algn="just">
              <a:lnSpc>
                <a:spcPts val="2938"/>
              </a:lnSpc>
            </a:pPr>
          </a:p>
          <a:p>
            <a:pPr algn="just" marL="453165" indent="-226582" lvl="1">
              <a:lnSpc>
                <a:spcPts val="2938"/>
              </a:lnSpc>
              <a:buFont typeface="Arial"/>
              <a:buChar char="•"/>
            </a:pPr>
            <a:r>
              <a:rPr lang="en-US" sz="2098">
                <a:solidFill>
                  <a:srgbClr val="1A5666"/>
                </a:solidFill>
                <a:latin typeface="Proxima Nova"/>
                <a:ea typeface="Proxima Nova"/>
                <a:cs typeface="Proxima Nova"/>
                <a:sym typeface="Proxima Nova"/>
              </a:rPr>
              <a:t>Energy function value decreases as the similarity between </a:t>
            </a:r>
            <a:r>
              <a:rPr lang="en-US" sz="2098" i="true">
                <a:solidFill>
                  <a:srgbClr val="000000"/>
                </a:solidFill>
                <a:latin typeface="Proxima Nova Italics"/>
                <a:ea typeface="Proxima Nova Italics"/>
                <a:cs typeface="Proxima Nova Italics"/>
                <a:sym typeface="Proxima Nova Italics"/>
              </a:rPr>
              <a:t>X{t}</a:t>
            </a:r>
            <a:r>
              <a:rPr lang="en-US" sz="2098">
                <a:solidFill>
                  <a:srgbClr val="1A5666"/>
                </a:solidFill>
                <a:latin typeface="Proxima Nova"/>
                <a:ea typeface="Proxima Nova"/>
                <a:cs typeface="Proxima Nova"/>
                <a:sym typeface="Proxima Nova"/>
              </a:rPr>
              <a:t> and </a:t>
            </a:r>
            <a:r>
              <a:rPr lang="en-US" sz="2098" i="true">
                <a:solidFill>
                  <a:srgbClr val="000000"/>
                </a:solidFill>
                <a:latin typeface="Proxima Nova Italics"/>
                <a:ea typeface="Proxima Nova Italics"/>
                <a:cs typeface="Proxima Nova Italics"/>
                <a:sym typeface="Proxima Nova Italics"/>
              </a:rPr>
              <a:t>c</a:t>
            </a:r>
            <a:r>
              <a:rPr lang="en-US" b="true" sz="2098">
                <a:solidFill>
                  <a:srgbClr val="1A5666"/>
                </a:solidFill>
                <a:latin typeface="Proxima Nova Bold"/>
                <a:ea typeface="Proxima Nova Bold"/>
                <a:cs typeface="Proxima Nova Bold"/>
                <a:sym typeface="Proxima Nova Bold"/>
              </a:rPr>
              <a:t> </a:t>
            </a:r>
            <a:r>
              <a:rPr lang="en-US" sz="2098">
                <a:solidFill>
                  <a:srgbClr val="1A5666"/>
                </a:solidFill>
                <a:latin typeface="Proxima Nova"/>
                <a:ea typeface="Proxima Nova"/>
                <a:cs typeface="Proxima Nova"/>
                <a:sym typeface="Proxima Nova"/>
              </a:rPr>
              <a:t>increases</a:t>
            </a:r>
          </a:p>
          <a:p>
            <a:pPr algn="just" marL="453165" indent="-226582" lvl="1">
              <a:lnSpc>
                <a:spcPts val="2938"/>
              </a:lnSpc>
              <a:buFont typeface="Arial"/>
              <a:buChar char="•"/>
            </a:pPr>
            <a:r>
              <a:rPr lang="en-US" sz="2098">
                <a:solidFill>
                  <a:srgbClr val="1A5666"/>
                </a:solidFill>
                <a:latin typeface="Proxima Nova"/>
                <a:ea typeface="Proxima Nova"/>
                <a:cs typeface="Proxima Nova"/>
                <a:sym typeface="Proxima Nova"/>
              </a:rPr>
              <a:t>Ene</a:t>
            </a:r>
            <a:r>
              <a:rPr lang="en-US" sz="2098">
                <a:solidFill>
                  <a:srgbClr val="1A5666"/>
                </a:solidFill>
                <a:latin typeface="Proxima Nova"/>
                <a:ea typeface="Proxima Nova"/>
                <a:cs typeface="Proxima Nova"/>
                <a:sym typeface="Proxima Nova"/>
              </a:rPr>
              <a:t>rgy function = zero when </a:t>
            </a:r>
            <a:r>
              <a:rPr lang="en-US" sz="2098" i="true">
                <a:solidFill>
                  <a:srgbClr val="000000"/>
                </a:solidFill>
                <a:latin typeface="Proxima Nova Italics"/>
                <a:ea typeface="Proxima Nova Italics"/>
                <a:cs typeface="Proxima Nova Italics"/>
                <a:sym typeface="Proxima Nova Italics"/>
              </a:rPr>
              <a:t>X{t}</a:t>
            </a:r>
            <a:r>
              <a:rPr lang="en-US" sz="2098">
                <a:solidFill>
                  <a:srgbClr val="1A5666"/>
                </a:solidFill>
                <a:latin typeface="Proxima Nova"/>
                <a:ea typeface="Proxima Nova"/>
                <a:cs typeface="Proxima Nova"/>
                <a:sym typeface="Proxima Nova"/>
              </a:rPr>
              <a:t> and </a:t>
            </a:r>
            <a:r>
              <a:rPr lang="en-US" sz="2098" i="true">
                <a:solidFill>
                  <a:srgbClr val="000000"/>
                </a:solidFill>
                <a:latin typeface="Proxima Nova Italics"/>
                <a:ea typeface="Proxima Nova Italics"/>
                <a:cs typeface="Proxima Nova Italics"/>
                <a:sym typeface="Proxima Nova Italics"/>
              </a:rPr>
              <a:t>c</a:t>
            </a:r>
            <a:r>
              <a:rPr lang="en-US" sz="2098">
                <a:solidFill>
                  <a:srgbClr val="1A5666"/>
                </a:solidFill>
                <a:latin typeface="Proxima Nova"/>
                <a:ea typeface="Proxima Nova"/>
                <a:cs typeface="Proxima Nova"/>
                <a:sym typeface="Proxima Nova"/>
              </a:rPr>
              <a:t> are perfectly similar. </a:t>
            </a:r>
          </a:p>
          <a:p>
            <a:pPr algn="just" marL="453165" indent="-226582" lvl="1">
              <a:lnSpc>
                <a:spcPts val="2938"/>
              </a:lnSpc>
              <a:buFont typeface="Arial"/>
              <a:buChar char="•"/>
            </a:pPr>
            <a:r>
              <a:rPr lang="en-US" sz="2098">
                <a:solidFill>
                  <a:srgbClr val="1A5666"/>
                </a:solidFill>
                <a:latin typeface="Proxima Nova"/>
                <a:ea typeface="Proxima Nova"/>
                <a:cs typeface="Proxima Nova"/>
                <a:sym typeface="Proxima Nova"/>
              </a:rPr>
              <a:t>Thus, the corrective gradient can be remodelled to energy guidance as</a:t>
            </a:r>
          </a:p>
          <a:p>
            <a:pPr algn="just">
              <a:lnSpc>
                <a:spcPts val="2938"/>
              </a:lnSpc>
            </a:pPr>
          </a:p>
          <a:p>
            <a:pPr algn="just">
              <a:lnSpc>
                <a:spcPts val="2938"/>
              </a:lnSpc>
            </a:pPr>
          </a:p>
          <a:p>
            <a:pPr algn="just">
              <a:lnSpc>
                <a:spcPts val="2938"/>
              </a:lnSpc>
            </a:pPr>
          </a:p>
          <a:p>
            <a:pPr algn="just" marL="453165" indent="-226582" lvl="1">
              <a:lnSpc>
                <a:spcPts val="2938"/>
              </a:lnSpc>
              <a:buFont typeface="Arial"/>
              <a:buChar char="•"/>
            </a:pPr>
            <a:r>
              <a:rPr lang="en-US" sz="2098">
                <a:solidFill>
                  <a:srgbClr val="1A5666"/>
                </a:solidFill>
                <a:latin typeface="Proxima Nova"/>
                <a:ea typeface="Proxima Nova"/>
                <a:cs typeface="Proxima Nova"/>
                <a:sym typeface="Proxima Nova"/>
              </a:rPr>
              <a:t>Final denoising formula with energy diffusion guidance</a:t>
            </a:r>
          </a:p>
          <a:p>
            <a:pPr algn="just">
              <a:lnSpc>
                <a:spcPts val="2938"/>
              </a:lnSpc>
            </a:pPr>
          </a:p>
          <a:p>
            <a:pPr algn="just">
              <a:lnSpc>
                <a:spcPts val="2938"/>
              </a:lnSpc>
            </a:pPr>
          </a:p>
          <a:p>
            <a:pPr algn="just">
              <a:lnSpc>
                <a:spcPts val="2938"/>
              </a:lnSpc>
            </a:pPr>
          </a:p>
          <a:p>
            <a:pPr algn="just">
              <a:lnSpc>
                <a:spcPts val="2938"/>
              </a:lnSpc>
            </a:pPr>
          </a:p>
          <a:p>
            <a:pPr algn="just">
              <a:lnSpc>
                <a:spcPts val="2938"/>
              </a:lnSpc>
            </a:pPr>
          </a:p>
          <a:p>
            <a:pPr algn="just">
              <a:lnSpc>
                <a:spcPts val="2938"/>
              </a:lnSpc>
            </a:pPr>
          </a:p>
          <a:p>
            <a:pPr algn="just">
              <a:lnSpc>
                <a:spcPts val="2938"/>
              </a:lnSpc>
            </a:pPr>
          </a:p>
          <a:p>
            <a:pPr algn="just">
              <a:lnSpc>
                <a:spcPts val="2938"/>
              </a:lnSpc>
            </a:pPr>
          </a:p>
          <a:p>
            <a:pPr algn="just">
              <a:lnSpc>
                <a:spcPts val="2938"/>
              </a:lnSpc>
            </a:pPr>
          </a:p>
        </p:txBody>
      </p:sp>
      <p:sp>
        <p:nvSpPr>
          <p:cNvPr name="TextBox 15" id="15"/>
          <p:cNvSpPr txBox="true"/>
          <p:nvPr/>
        </p:nvSpPr>
        <p:spPr>
          <a:xfrm rot="0">
            <a:off x="12360737" y="6184835"/>
            <a:ext cx="302121" cy="352958"/>
          </a:xfrm>
          <a:prstGeom prst="rect">
            <a:avLst/>
          </a:prstGeom>
        </p:spPr>
        <p:txBody>
          <a:bodyPr anchor="t" rtlCol="false" tIns="0" lIns="0" bIns="0" rIns="0">
            <a:spAutoFit/>
          </a:bodyPr>
          <a:lstStyle/>
          <a:p>
            <a:pPr algn="ctr">
              <a:lnSpc>
                <a:spcPts val="2870"/>
              </a:lnSpc>
              <a:spcBef>
                <a:spcPct val="0"/>
              </a:spcBef>
            </a:pPr>
            <a:r>
              <a:rPr lang="en-US" sz="2208">
                <a:solidFill>
                  <a:srgbClr val="1A5666"/>
                </a:solidFill>
                <a:latin typeface="Proxima Nova"/>
                <a:ea typeface="Proxima Nova"/>
                <a:cs typeface="Proxima Nova"/>
                <a:sym typeface="Proxima Nova"/>
              </a:rPr>
              <a:t>[9]</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6229522" y="-3177811"/>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4">
              <a:alphaModFix amt="43999"/>
            </a:blip>
            <a:stretch>
              <a:fillRect l="0" t="0" r="0" b="0"/>
            </a:stretch>
          </a:blipFill>
        </p:spPr>
      </p:sp>
      <p:sp>
        <p:nvSpPr>
          <p:cNvPr name="Freeform 4" id="4"/>
          <p:cNvSpPr/>
          <p:nvPr/>
        </p:nvSpPr>
        <p:spPr>
          <a:xfrm flipH="true" flipV="false" rot="0">
            <a:off x="-7249442" y="6450466"/>
            <a:ext cx="14181290" cy="10545723"/>
          </a:xfrm>
          <a:custGeom>
            <a:avLst/>
            <a:gdLst/>
            <a:ahLst/>
            <a:cxnLst/>
            <a:rect r="r" b="b" t="t" l="l"/>
            <a:pathLst>
              <a:path h="10545723" w="14181290">
                <a:moveTo>
                  <a:pt x="14181290" y="0"/>
                </a:moveTo>
                <a:lnTo>
                  <a:pt x="0" y="0"/>
                </a:lnTo>
                <a:lnTo>
                  <a:pt x="0" y="10545723"/>
                </a:lnTo>
                <a:lnTo>
                  <a:pt x="14181290" y="10545723"/>
                </a:lnTo>
                <a:lnTo>
                  <a:pt x="1418129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538232">
            <a:off x="16953572" y="3933609"/>
            <a:ext cx="2668856" cy="2131749"/>
          </a:xfrm>
          <a:custGeom>
            <a:avLst/>
            <a:gdLst/>
            <a:ahLst/>
            <a:cxnLst/>
            <a:rect r="r" b="b" t="t" l="l"/>
            <a:pathLst>
              <a:path h="2131749" w="2668856">
                <a:moveTo>
                  <a:pt x="0" y="0"/>
                </a:moveTo>
                <a:lnTo>
                  <a:pt x="2668856" y="0"/>
                </a:lnTo>
                <a:lnTo>
                  <a:pt x="2668856" y="2131749"/>
                </a:lnTo>
                <a:lnTo>
                  <a:pt x="0" y="2131749"/>
                </a:lnTo>
                <a:lnTo>
                  <a:pt x="0" y="0"/>
                </a:lnTo>
                <a:close/>
              </a:path>
            </a:pathLst>
          </a:custGeom>
          <a:blipFill>
            <a:blip r:embed="rId7"/>
            <a:stretch>
              <a:fillRect l="0" t="0" r="0" b="0"/>
            </a:stretch>
          </a:blipFill>
        </p:spPr>
      </p:sp>
      <p:grpSp>
        <p:nvGrpSpPr>
          <p:cNvPr name="Group 6" id="6"/>
          <p:cNvGrpSpPr/>
          <p:nvPr/>
        </p:nvGrpSpPr>
        <p:grpSpPr>
          <a:xfrm rot="0">
            <a:off x="2916902" y="477800"/>
            <a:ext cx="14003194" cy="9442474"/>
            <a:chOff x="0" y="0"/>
            <a:chExt cx="3688084" cy="2486907"/>
          </a:xfrm>
        </p:grpSpPr>
        <p:sp>
          <p:nvSpPr>
            <p:cNvPr name="Freeform 7" id="7"/>
            <p:cNvSpPr/>
            <p:nvPr/>
          </p:nvSpPr>
          <p:spPr>
            <a:xfrm flipH="false" flipV="false" rot="0">
              <a:off x="0" y="0"/>
              <a:ext cx="3688084" cy="2486907"/>
            </a:xfrm>
            <a:custGeom>
              <a:avLst/>
              <a:gdLst/>
              <a:ahLst/>
              <a:cxnLst/>
              <a:rect r="r" b="b" t="t" l="l"/>
              <a:pathLst>
                <a:path h="2486907" w="3688084">
                  <a:moveTo>
                    <a:pt x="28196" y="0"/>
                  </a:moveTo>
                  <a:lnTo>
                    <a:pt x="3659888" y="0"/>
                  </a:lnTo>
                  <a:cubicBezTo>
                    <a:pt x="3667366" y="0"/>
                    <a:pt x="3674538" y="2971"/>
                    <a:pt x="3679826" y="8258"/>
                  </a:cubicBezTo>
                  <a:cubicBezTo>
                    <a:pt x="3685113" y="13546"/>
                    <a:pt x="3688084" y="20718"/>
                    <a:pt x="3688084" y="28196"/>
                  </a:cubicBezTo>
                  <a:lnTo>
                    <a:pt x="3688084" y="2458710"/>
                  </a:lnTo>
                  <a:cubicBezTo>
                    <a:pt x="3688084" y="2466189"/>
                    <a:pt x="3685113" y="2473360"/>
                    <a:pt x="3679826" y="2478648"/>
                  </a:cubicBezTo>
                  <a:cubicBezTo>
                    <a:pt x="3674538" y="2483936"/>
                    <a:pt x="3667366" y="2486907"/>
                    <a:pt x="3659888" y="2486907"/>
                  </a:cubicBezTo>
                  <a:lnTo>
                    <a:pt x="28196" y="2486907"/>
                  </a:lnTo>
                  <a:cubicBezTo>
                    <a:pt x="20718" y="2486907"/>
                    <a:pt x="13546" y="2483936"/>
                    <a:pt x="8258" y="2478648"/>
                  </a:cubicBezTo>
                  <a:cubicBezTo>
                    <a:pt x="2971" y="2473360"/>
                    <a:pt x="0" y="2466189"/>
                    <a:pt x="0" y="2458710"/>
                  </a:cubicBezTo>
                  <a:lnTo>
                    <a:pt x="0" y="28196"/>
                  </a:lnTo>
                  <a:cubicBezTo>
                    <a:pt x="0" y="20718"/>
                    <a:pt x="2971" y="13546"/>
                    <a:pt x="8258" y="8258"/>
                  </a:cubicBezTo>
                  <a:cubicBezTo>
                    <a:pt x="13546" y="2971"/>
                    <a:pt x="20718" y="0"/>
                    <a:pt x="28196"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8" id="8"/>
            <p:cNvSpPr txBox="true"/>
            <p:nvPr/>
          </p:nvSpPr>
          <p:spPr>
            <a:xfrm>
              <a:off x="0" y="-38100"/>
              <a:ext cx="3688084" cy="2525007"/>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002419" y="1352986"/>
            <a:ext cx="11832158" cy="1153248"/>
          </a:xfrm>
          <a:prstGeom prst="rect">
            <a:avLst/>
          </a:prstGeom>
        </p:spPr>
        <p:txBody>
          <a:bodyPr anchor="t" rtlCol="false" tIns="0" lIns="0" bIns="0" rIns="0">
            <a:spAutoFit/>
          </a:bodyPr>
          <a:lstStyle/>
          <a:p>
            <a:pPr algn="ctr" marL="0" indent="0" lvl="0">
              <a:lnSpc>
                <a:spcPts val="4685"/>
              </a:lnSpc>
              <a:spcBef>
                <a:spcPct val="0"/>
              </a:spcBef>
            </a:pPr>
            <a:r>
              <a:rPr lang="en-US" sz="3346">
                <a:solidFill>
                  <a:srgbClr val="1A5666"/>
                </a:solidFill>
                <a:latin typeface="Allerta Stencil"/>
                <a:ea typeface="Allerta Stencil"/>
                <a:cs typeface="Allerta Stencil"/>
                <a:sym typeface="Allerta Stencil"/>
              </a:rPr>
              <a:t>Approximating Time-Dependent E</a:t>
            </a:r>
            <a:r>
              <a:rPr lang="en-US" sz="3346" strike="noStrike" u="none">
                <a:solidFill>
                  <a:srgbClr val="1A5666"/>
                </a:solidFill>
                <a:latin typeface="Allerta Stencil"/>
                <a:ea typeface="Allerta Stencil"/>
                <a:cs typeface="Allerta Stencil"/>
                <a:sym typeface="Allerta Stencil"/>
              </a:rPr>
              <a:t>nergy Guidance with Time-Independent Distance Functions</a:t>
            </a:r>
          </a:p>
        </p:txBody>
      </p:sp>
      <p:sp>
        <p:nvSpPr>
          <p:cNvPr name="Freeform 10" id="10"/>
          <p:cNvSpPr/>
          <p:nvPr/>
        </p:nvSpPr>
        <p:spPr>
          <a:xfrm flipH="false" flipV="false" rot="995101">
            <a:off x="385627" y="2730735"/>
            <a:ext cx="2668856" cy="2131749"/>
          </a:xfrm>
          <a:custGeom>
            <a:avLst/>
            <a:gdLst/>
            <a:ahLst/>
            <a:cxnLst/>
            <a:rect r="r" b="b" t="t" l="l"/>
            <a:pathLst>
              <a:path h="2131749" w="2668856">
                <a:moveTo>
                  <a:pt x="0" y="0"/>
                </a:moveTo>
                <a:lnTo>
                  <a:pt x="2668856" y="0"/>
                </a:lnTo>
                <a:lnTo>
                  <a:pt x="2668856" y="2131749"/>
                </a:lnTo>
                <a:lnTo>
                  <a:pt x="0" y="2131749"/>
                </a:lnTo>
                <a:lnTo>
                  <a:pt x="0" y="0"/>
                </a:lnTo>
                <a:close/>
              </a:path>
            </a:pathLst>
          </a:custGeom>
          <a:blipFill>
            <a:blip r:embed="rId7"/>
            <a:stretch>
              <a:fillRect l="0" t="0" r="0" b="0"/>
            </a:stretch>
          </a:blipFill>
        </p:spPr>
      </p:sp>
      <p:sp>
        <p:nvSpPr>
          <p:cNvPr name="TextBox 11" id="11"/>
          <p:cNvSpPr txBox="true"/>
          <p:nvPr/>
        </p:nvSpPr>
        <p:spPr>
          <a:xfrm rot="0">
            <a:off x="4441502" y="2230038"/>
            <a:ext cx="11761275" cy="7548150"/>
          </a:xfrm>
          <a:prstGeom prst="rect">
            <a:avLst/>
          </a:prstGeom>
        </p:spPr>
        <p:txBody>
          <a:bodyPr anchor="t" rtlCol="false" tIns="0" lIns="0" bIns="0" rIns="0">
            <a:spAutoFit/>
          </a:bodyPr>
          <a:lstStyle/>
          <a:p>
            <a:pPr algn="just">
              <a:lnSpc>
                <a:spcPts val="3925"/>
              </a:lnSpc>
            </a:pPr>
          </a:p>
          <a:p>
            <a:pPr algn="just">
              <a:lnSpc>
                <a:spcPts val="2945"/>
              </a:lnSpc>
            </a:pPr>
          </a:p>
          <a:p>
            <a:pPr algn="just">
              <a:lnSpc>
                <a:spcPts val="2945"/>
              </a:lnSpc>
            </a:pPr>
            <a:r>
              <a:rPr lang="en-US" b="true" sz="2103">
                <a:solidFill>
                  <a:srgbClr val="1A5666"/>
                </a:solidFill>
                <a:latin typeface="Proxima Nova Bold"/>
                <a:ea typeface="Proxima Nova Bold"/>
                <a:cs typeface="Proxima Nova Bold"/>
                <a:sym typeface="Proxima Nova Bold"/>
              </a:rPr>
              <a:t>(1) Training-Required Methods </a:t>
            </a:r>
          </a:p>
          <a:p>
            <a:pPr algn="just" marL="454200" indent="-227100" lvl="1">
              <a:lnSpc>
                <a:spcPts val="2945"/>
              </a:lnSpc>
              <a:buFont typeface="Arial"/>
              <a:buChar char="•"/>
            </a:pPr>
            <a:r>
              <a:rPr lang="en-US" sz="2103">
                <a:solidFill>
                  <a:srgbClr val="1A5666"/>
                </a:solidFill>
                <a:latin typeface="Proxima Nova"/>
                <a:ea typeface="Proxima Nova"/>
                <a:cs typeface="Proxima Nova"/>
                <a:sym typeface="Proxima Nova"/>
              </a:rPr>
              <a:t>Most train classifiers to calculate a Time-Dependent Distance Function between </a:t>
            </a:r>
            <a:r>
              <a:rPr lang="en-US" sz="2103" i="true">
                <a:solidFill>
                  <a:srgbClr val="000000"/>
                </a:solidFill>
                <a:latin typeface="Proxima Nova Italics"/>
                <a:ea typeface="Proxima Nova Italics"/>
                <a:cs typeface="Proxima Nova Italics"/>
                <a:sym typeface="Proxima Nova Italics"/>
              </a:rPr>
              <a:t>X{t}</a:t>
            </a:r>
            <a:r>
              <a:rPr lang="en-US" sz="2103">
                <a:solidFill>
                  <a:srgbClr val="1A5666"/>
                </a:solidFill>
                <a:latin typeface="Proxima Nova"/>
                <a:ea typeface="Proxima Nova"/>
                <a:cs typeface="Proxima Nova"/>
                <a:sym typeface="Proxima Nova"/>
              </a:rPr>
              <a:t> and </a:t>
            </a:r>
            <a:r>
              <a:rPr lang="en-US" sz="2103" i="true">
                <a:solidFill>
                  <a:srgbClr val="000000"/>
                </a:solidFill>
                <a:latin typeface="Proxima Nova Italics"/>
                <a:ea typeface="Proxima Nova Italics"/>
                <a:cs typeface="Proxima Nova Italics"/>
                <a:sym typeface="Proxima Nova Italics"/>
              </a:rPr>
              <a:t>c</a:t>
            </a:r>
          </a:p>
          <a:p>
            <a:pPr algn="just">
              <a:lnSpc>
                <a:spcPts val="2945"/>
              </a:lnSpc>
            </a:pPr>
          </a:p>
          <a:p>
            <a:pPr algn="just">
              <a:lnSpc>
                <a:spcPts val="2945"/>
              </a:lnSpc>
            </a:pPr>
          </a:p>
          <a:p>
            <a:pPr algn="just">
              <a:lnSpc>
                <a:spcPts val="2945"/>
              </a:lnSpc>
            </a:pPr>
          </a:p>
          <a:p>
            <a:pPr algn="just" marL="454200" indent="-227100" lvl="1">
              <a:lnSpc>
                <a:spcPts val="2945"/>
              </a:lnSpc>
              <a:buFont typeface="Arial"/>
              <a:buChar char="•"/>
            </a:pPr>
            <a:r>
              <a:rPr lang="en-US" sz="2103">
                <a:solidFill>
                  <a:srgbClr val="1A5666"/>
                </a:solidFill>
                <a:latin typeface="Proxima Nova"/>
                <a:ea typeface="Proxima Nova"/>
                <a:cs typeface="Proxima Nova"/>
                <a:sym typeface="Proxima Nova"/>
              </a:rPr>
              <a:t>Time-dependent Distance Function then used to approximate the energy guidance function</a:t>
            </a:r>
          </a:p>
          <a:p>
            <a:pPr algn="just">
              <a:lnSpc>
                <a:spcPts val="2945"/>
              </a:lnSpc>
            </a:pPr>
          </a:p>
          <a:p>
            <a:pPr algn="just">
              <a:lnSpc>
                <a:spcPts val="2945"/>
              </a:lnSpc>
            </a:pPr>
          </a:p>
          <a:p>
            <a:pPr algn="just">
              <a:lnSpc>
                <a:spcPts val="2945"/>
              </a:lnSpc>
            </a:pPr>
          </a:p>
          <a:p>
            <a:pPr algn="just">
              <a:lnSpc>
                <a:spcPts val="2945"/>
              </a:lnSpc>
            </a:pPr>
            <a:r>
              <a:rPr lang="en-US" b="true" sz="2103">
                <a:solidFill>
                  <a:srgbClr val="1A5666"/>
                </a:solidFill>
                <a:latin typeface="Proxima Nova Bold"/>
                <a:ea typeface="Proxima Nova Bold"/>
                <a:cs typeface="Proxima Nova Bold"/>
                <a:sym typeface="Proxima Nova Bold"/>
              </a:rPr>
              <a:t>(2) Training-Free Methods</a:t>
            </a:r>
          </a:p>
          <a:p>
            <a:pPr algn="just" marL="454200" indent="-227100" lvl="1">
              <a:lnSpc>
                <a:spcPts val="2945"/>
              </a:lnSpc>
              <a:buFont typeface="Arial"/>
              <a:buChar char="•"/>
            </a:pPr>
            <a:r>
              <a:rPr lang="en-US" sz="2103">
                <a:solidFill>
                  <a:srgbClr val="1A5666"/>
                </a:solidFill>
                <a:latin typeface="Proxima Nova"/>
                <a:ea typeface="Proxima Nova"/>
                <a:cs typeface="Proxima Nova"/>
                <a:sym typeface="Proxima Nova"/>
              </a:rPr>
              <a:t>Approximate the Time-Dependent Distance Function with Time-Independent Distance Functions </a:t>
            </a:r>
          </a:p>
          <a:p>
            <a:pPr algn="just">
              <a:lnSpc>
                <a:spcPts val="2945"/>
              </a:lnSpc>
            </a:pPr>
          </a:p>
          <a:p>
            <a:pPr algn="just">
              <a:lnSpc>
                <a:spcPts val="2945"/>
              </a:lnSpc>
            </a:pPr>
          </a:p>
          <a:p>
            <a:pPr algn="just">
              <a:lnSpc>
                <a:spcPts val="2945"/>
              </a:lnSpc>
            </a:pPr>
          </a:p>
          <a:p>
            <a:pPr algn="just" marL="454200" indent="-227100" lvl="1">
              <a:lnSpc>
                <a:spcPts val="2945"/>
              </a:lnSpc>
              <a:buFont typeface="Arial"/>
              <a:buChar char="•"/>
            </a:pPr>
            <a:r>
              <a:rPr lang="en-US" sz="2103">
                <a:solidFill>
                  <a:srgbClr val="1A5666"/>
                </a:solidFill>
                <a:latin typeface="Proxima Nova"/>
                <a:ea typeface="Proxima Nova"/>
                <a:cs typeface="Proxima Nova"/>
                <a:sym typeface="Proxima Nova"/>
              </a:rPr>
              <a:t>Time-Independent Distance Function then used to approximate the energy guidance function</a:t>
            </a:r>
          </a:p>
          <a:p>
            <a:pPr algn="just">
              <a:lnSpc>
                <a:spcPts val="2945"/>
              </a:lnSpc>
            </a:pPr>
          </a:p>
          <a:p>
            <a:pPr algn="just">
              <a:lnSpc>
                <a:spcPts val="2945"/>
              </a:lnSpc>
            </a:pPr>
          </a:p>
          <a:p>
            <a:pPr algn="just">
              <a:lnSpc>
                <a:spcPts val="2945"/>
              </a:lnSpc>
            </a:pPr>
          </a:p>
        </p:txBody>
      </p:sp>
      <p:sp>
        <p:nvSpPr>
          <p:cNvPr name="TextBox 12" id="12"/>
          <p:cNvSpPr txBox="true"/>
          <p:nvPr/>
        </p:nvSpPr>
        <p:spPr>
          <a:xfrm rot="0">
            <a:off x="4907866" y="4393929"/>
            <a:ext cx="9401088" cy="356235"/>
          </a:xfrm>
          <a:prstGeom prst="rect">
            <a:avLst/>
          </a:prstGeom>
        </p:spPr>
        <p:txBody>
          <a:bodyPr anchor="t" rtlCol="false" tIns="0" lIns="0" bIns="0" rIns="0">
            <a:spAutoFit/>
          </a:bodyPr>
          <a:lstStyle/>
          <a:p>
            <a:pPr algn="just">
              <a:lnSpc>
                <a:spcPts val="2940"/>
              </a:lnSpc>
            </a:pPr>
            <a:r>
              <a:rPr lang="en-US" sz="2100">
                <a:solidFill>
                  <a:srgbClr val="1A5666"/>
                </a:solidFill>
                <a:latin typeface="Proxima Nova"/>
                <a:ea typeface="Proxima Nova"/>
                <a:cs typeface="Proxima Nova"/>
                <a:sym typeface="Proxima Nova"/>
              </a:rPr>
              <a:t>where </a:t>
            </a:r>
            <a:r>
              <a:rPr lang="en-US" sz="2100" i="true">
                <a:solidFill>
                  <a:srgbClr val="000000"/>
                </a:solidFill>
                <a:latin typeface="Proxima Nova Italics"/>
                <a:ea typeface="Proxima Nova Italics"/>
                <a:cs typeface="Proxima Nova Italics"/>
                <a:sym typeface="Proxima Nova Italics"/>
              </a:rPr>
              <a:t>ϕ</a:t>
            </a:r>
            <a:r>
              <a:rPr lang="en-US" sz="2100" i="true">
                <a:solidFill>
                  <a:srgbClr val="1A5666"/>
                </a:solidFill>
                <a:latin typeface="Proxima Nova Italics"/>
                <a:ea typeface="Proxima Nova Italics"/>
                <a:cs typeface="Proxima Nova Italics"/>
                <a:sym typeface="Proxima Nova Italics"/>
              </a:rPr>
              <a:t> </a:t>
            </a:r>
            <a:r>
              <a:rPr lang="en-US" sz="2100">
                <a:solidFill>
                  <a:srgbClr val="1A5666"/>
                </a:solidFill>
                <a:latin typeface="Proxima Nova"/>
                <a:ea typeface="Proxima Nova"/>
                <a:cs typeface="Proxima Nova"/>
                <a:sym typeface="Proxima Nova"/>
              </a:rPr>
              <a:t>represents the trained parameters of the classifier  [5]</a:t>
            </a:r>
          </a:p>
        </p:txBody>
      </p:sp>
      <p:pic>
        <p:nvPicPr>
          <p:cNvPr name="Picture 13" id="13"/>
          <p:cNvPicPr>
            <a:picLocks noChangeAspect="true"/>
          </p:cNvPicPr>
          <p:nvPr/>
        </p:nvPicPr>
        <p:blipFill>
          <a:blip r:embed="rId8"/>
          <a:stretch>
            <a:fillRect/>
          </a:stretch>
        </p:blipFill>
        <p:spPr>
          <a:xfrm rot="0">
            <a:off x="7150119" y="5076091"/>
            <a:ext cx="4732884" cy="1248055"/>
          </a:xfrm>
          <a:prstGeom prst="rect">
            <a:avLst/>
          </a:prstGeom>
        </p:spPr>
      </p:pic>
      <p:pic>
        <p:nvPicPr>
          <p:cNvPr name="Picture 14" id="14"/>
          <p:cNvPicPr>
            <a:picLocks noChangeAspect="true"/>
          </p:cNvPicPr>
          <p:nvPr/>
        </p:nvPicPr>
        <p:blipFill>
          <a:blip r:embed="rId9"/>
          <a:stretch>
            <a:fillRect/>
          </a:stretch>
        </p:blipFill>
        <p:spPr>
          <a:xfrm rot="0">
            <a:off x="8259960" y="3649350"/>
            <a:ext cx="2513202" cy="887337"/>
          </a:xfrm>
          <a:prstGeom prst="rect">
            <a:avLst/>
          </a:prstGeom>
        </p:spPr>
      </p:pic>
      <p:pic>
        <p:nvPicPr>
          <p:cNvPr name="Picture 15" id="15"/>
          <p:cNvPicPr>
            <a:picLocks noChangeAspect="true"/>
          </p:cNvPicPr>
          <p:nvPr/>
        </p:nvPicPr>
        <p:blipFill>
          <a:blip r:embed="rId10"/>
          <a:stretch>
            <a:fillRect/>
          </a:stretch>
        </p:blipFill>
        <p:spPr>
          <a:xfrm rot="0">
            <a:off x="6934736" y="6815031"/>
            <a:ext cx="5575727" cy="1388529"/>
          </a:xfrm>
          <a:prstGeom prst="rect">
            <a:avLst/>
          </a:prstGeom>
        </p:spPr>
      </p:pic>
      <p:pic>
        <p:nvPicPr>
          <p:cNvPr name="Picture 16" id="16"/>
          <p:cNvPicPr>
            <a:picLocks noChangeAspect="true"/>
          </p:cNvPicPr>
          <p:nvPr/>
        </p:nvPicPr>
        <p:blipFill>
          <a:blip r:embed="rId11"/>
          <a:stretch>
            <a:fillRect/>
          </a:stretch>
        </p:blipFill>
        <p:spPr>
          <a:xfrm rot="0">
            <a:off x="7194063" y="8380259"/>
            <a:ext cx="4828694" cy="1271323"/>
          </a:xfrm>
          <a:prstGeom prst="rect">
            <a:avLst/>
          </a:prstGeom>
        </p:spPr>
      </p:pic>
      <p:sp>
        <p:nvSpPr>
          <p:cNvPr name="TextBox 17" id="17"/>
          <p:cNvSpPr txBox="true"/>
          <p:nvPr/>
        </p:nvSpPr>
        <p:spPr>
          <a:xfrm rot="0">
            <a:off x="4907866" y="7805591"/>
            <a:ext cx="9401088" cy="356235"/>
          </a:xfrm>
          <a:prstGeom prst="rect">
            <a:avLst/>
          </a:prstGeom>
        </p:spPr>
        <p:txBody>
          <a:bodyPr anchor="t" rtlCol="false" tIns="0" lIns="0" bIns="0" rIns="0">
            <a:spAutoFit/>
          </a:bodyPr>
          <a:lstStyle/>
          <a:p>
            <a:pPr algn="just">
              <a:lnSpc>
                <a:spcPts val="2940"/>
              </a:lnSpc>
            </a:pPr>
            <a:r>
              <a:rPr lang="en-US" sz="2100">
                <a:solidFill>
                  <a:srgbClr val="1A5666"/>
                </a:solidFill>
                <a:latin typeface="Proxima Nova"/>
                <a:ea typeface="Proxima Nova"/>
                <a:cs typeface="Proxima Nova"/>
                <a:sym typeface="Proxima Nova"/>
              </a:rPr>
              <a:t>where </a:t>
            </a:r>
            <a:r>
              <a:rPr lang="en-US" sz="2100" i="true">
                <a:solidFill>
                  <a:srgbClr val="000000"/>
                </a:solidFill>
                <a:latin typeface="Proxima Nova Italics"/>
                <a:ea typeface="Proxima Nova Italics"/>
                <a:cs typeface="Proxima Nova Italics"/>
                <a:sym typeface="Proxima Nova Italics"/>
              </a:rPr>
              <a:t>θ</a:t>
            </a:r>
            <a:r>
              <a:rPr lang="en-US" sz="2100" i="true">
                <a:solidFill>
                  <a:srgbClr val="1A5666"/>
                </a:solidFill>
                <a:latin typeface="Proxima Nova Italics"/>
                <a:ea typeface="Proxima Nova Italics"/>
                <a:cs typeface="Proxima Nova Italics"/>
                <a:sym typeface="Proxima Nova Italics"/>
              </a:rPr>
              <a:t> </a:t>
            </a:r>
            <a:r>
              <a:rPr lang="en-US" sz="2100">
                <a:solidFill>
                  <a:srgbClr val="1A5666"/>
                </a:solidFill>
                <a:latin typeface="Proxima Nova"/>
                <a:ea typeface="Proxima Nova"/>
                <a:cs typeface="Proxima Nova"/>
                <a:sym typeface="Proxima Nova"/>
              </a:rPr>
              <a:t>represents the trained parameters of the classifier  [20]</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descr="Tech Pattern Fading Dots"/>
          <p:cNvSpPr/>
          <p:nvPr/>
        </p:nvSpPr>
        <p:spPr>
          <a:xfrm flipH="false" flipV="false" rot="0">
            <a:off x="-2866880" y="-1177457"/>
            <a:ext cx="11333728" cy="13434375"/>
          </a:xfrm>
          <a:custGeom>
            <a:avLst/>
            <a:gdLst/>
            <a:ahLst/>
            <a:cxnLst/>
            <a:rect r="r" b="b" t="t" l="l"/>
            <a:pathLst>
              <a:path h="13434375" w="11333728">
                <a:moveTo>
                  <a:pt x="0" y="0"/>
                </a:moveTo>
                <a:lnTo>
                  <a:pt x="11333727" y="0"/>
                </a:lnTo>
                <a:lnTo>
                  <a:pt x="11333727" y="13434375"/>
                </a:lnTo>
                <a:lnTo>
                  <a:pt x="0" y="134343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Transparent Liquid Blob Frame"/>
          <p:cNvSpPr/>
          <p:nvPr/>
        </p:nvSpPr>
        <p:spPr>
          <a:xfrm flipH="false" flipV="false" rot="2880075">
            <a:off x="13976623" y="-2004905"/>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5">
              <a:alphaModFix amt="43999"/>
            </a:blip>
            <a:stretch>
              <a:fillRect l="0" t="0" r="0" b="0"/>
            </a:stretch>
          </a:blipFill>
        </p:spPr>
      </p:sp>
      <p:sp>
        <p:nvSpPr>
          <p:cNvPr name="TextBox 5" id="5"/>
          <p:cNvSpPr txBox="true"/>
          <p:nvPr/>
        </p:nvSpPr>
        <p:spPr>
          <a:xfrm rot="0">
            <a:off x="1028700" y="4399597"/>
            <a:ext cx="16230600" cy="1335407"/>
          </a:xfrm>
          <a:prstGeom prst="rect">
            <a:avLst/>
          </a:prstGeom>
        </p:spPr>
        <p:txBody>
          <a:bodyPr anchor="t" rtlCol="false" tIns="0" lIns="0" bIns="0" rIns="0">
            <a:spAutoFit/>
          </a:bodyPr>
          <a:lstStyle/>
          <a:p>
            <a:pPr algn="ctr" marL="0" indent="0" lvl="0">
              <a:lnSpc>
                <a:spcPts val="10919"/>
              </a:lnSpc>
              <a:spcBef>
                <a:spcPct val="0"/>
              </a:spcBef>
            </a:pPr>
            <a:r>
              <a:rPr lang="en-US" sz="7799">
                <a:solidFill>
                  <a:srgbClr val="1A5666"/>
                </a:solidFill>
                <a:latin typeface="Allerta Stencil"/>
                <a:ea typeface="Allerta Stencil"/>
                <a:cs typeface="Allerta Stencil"/>
                <a:sym typeface="Allerta Stencil"/>
              </a:rPr>
              <a:t>Implemented Solutions</a:t>
            </a:r>
          </a:p>
        </p:txBody>
      </p:sp>
      <p:grpSp>
        <p:nvGrpSpPr>
          <p:cNvPr name="Group 6" id="6"/>
          <p:cNvGrpSpPr/>
          <p:nvPr/>
        </p:nvGrpSpPr>
        <p:grpSpPr>
          <a:xfrm rot="0">
            <a:off x="14533478" y="6532478"/>
            <a:ext cx="3754522" cy="3754522"/>
            <a:chOff x="0" y="0"/>
            <a:chExt cx="5006029" cy="5006029"/>
          </a:xfrm>
        </p:grpSpPr>
        <p:grpSp>
          <p:nvGrpSpPr>
            <p:cNvPr name="Group 7" id="7"/>
            <p:cNvGrpSpPr/>
            <p:nvPr/>
          </p:nvGrpSpPr>
          <p:grpSpPr>
            <a:xfrm rot="0">
              <a:off x="2503014" y="2503014"/>
              <a:ext cx="1251507" cy="1251507"/>
              <a:chOff x="0" y="0"/>
              <a:chExt cx="1913890" cy="1913890"/>
            </a:xfrm>
          </p:grpSpPr>
          <p:sp>
            <p:nvSpPr>
              <p:cNvPr name="Freeform 8" id="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9" id="9"/>
            <p:cNvGrpSpPr/>
            <p:nvPr/>
          </p:nvGrpSpPr>
          <p:grpSpPr>
            <a:xfrm rot="0">
              <a:off x="2503014" y="1251507"/>
              <a:ext cx="1251507" cy="1251507"/>
              <a:chOff x="0" y="0"/>
              <a:chExt cx="1913890" cy="1913890"/>
            </a:xfrm>
          </p:grpSpPr>
          <p:sp>
            <p:nvSpPr>
              <p:cNvPr name="Freeform 10" id="1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11" id="11"/>
            <p:cNvGrpSpPr/>
            <p:nvPr/>
          </p:nvGrpSpPr>
          <p:grpSpPr>
            <a:xfrm rot="0">
              <a:off x="1251507" y="2503014"/>
              <a:ext cx="1251507" cy="1251507"/>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13" id="13"/>
            <p:cNvGrpSpPr/>
            <p:nvPr/>
          </p:nvGrpSpPr>
          <p:grpSpPr>
            <a:xfrm rot="0">
              <a:off x="3754522" y="3754522"/>
              <a:ext cx="1251507" cy="1251507"/>
              <a:chOff x="0" y="0"/>
              <a:chExt cx="1913890" cy="1913890"/>
            </a:xfrm>
          </p:grpSpPr>
          <p:sp>
            <p:nvSpPr>
              <p:cNvPr name="Freeform 14" id="1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15" id="15"/>
            <p:cNvGrpSpPr/>
            <p:nvPr/>
          </p:nvGrpSpPr>
          <p:grpSpPr>
            <a:xfrm rot="0">
              <a:off x="3754522" y="2503014"/>
              <a:ext cx="1251507" cy="1251507"/>
              <a:chOff x="0" y="0"/>
              <a:chExt cx="1913890" cy="1913890"/>
            </a:xfrm>
          </p:grpSpPr>
          <p:sp>
            <p:nvSpPr>
              <p:cNvPr name="Freeform 16" id="1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17" id="17"/>
            <p:cNvGrpSpPr/>
            <p:nvPr/>
          </p:nvGrpSpPr>
          <p:grpSpPr>
            <a:xfrm rot="0">
              <a:off x="2503014" y="3754522"/>
              <a:ext cx="1251507" cy="1251507"/>
              <a:chOff x="0" y="0"/>
              <a:chExt cx="1913890" cy="1913890"/>
            </a:xfrm>
          </p:grpSpPr>
          <p:sp>
            <p:nvSpPr>
              <p:cNvPr name="Freeform 18" id="1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19" id="19"/>
            <p:cNvGrpSpPr/>
            <p:nvPr/>
          </p:nvGrpSpPr>
          <p:grpSpPr>
            <a:xfrm rot="0">
              <a:off x="3754522" y="1251507"/>
              <a:ext cx="1251507" cy="1251507"/>
              <a:chOff x="0" y="0"/>
              <a:chExt cx="1913890" cy="1913890"/>
            </a:xfrm>
          </p:grpSpPr>
          <p:sp>
            <p:nvSpPr>
              <p:cNvPr name="Freeform 20" id="2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21" id="21"/>
            <p:cNvGrpSpPr/>
            <p:nvPr/>
          </p:nvGrpSpPr>
          <p:grpSpPr>
            <a:xfrm rot="0">
              <a:off x="1251507" y="3754522"/>
              <a:ext cx="1251507" cy="1251507"/>
              <a:chOff x="0" y="0"/>
              <a:chExt cx="1913890" cy="1913890"/>
            </a:xfrm>
          </p:grpSpPr>
          <p:sp>
            <p:nvSpPr>
              <p:cNvPr name="Freeform 22" id="2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23" id="23"/>
            <p:cNvGrpSpPr/>
            <p:nvPr/>
          </p:nvGrpSpPr>
          <p:grpSpPr>
            <a:xfrm rot="0">
              <a:off x="3754522" y="0"/>
              <a:ext cx="1251507" cy="1251507"/>
              <a:chOff x="0" y="0"/>
              <a:chExt cx="1913890" cy="1913890"/>
            </a:xfrm>
          </p:grpSpPr>
          <p:sp>
            <p:nvSpPr>
              <p:cNvPr name="Freeform 24" id="2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25" id="25"/>
            <p:cNvGrpSpPr/>
            <p:nvPr/>
          </p:nvGrpSpPr>
          <p:grpSpPr>
            <a:xfrm rot="0">
              <a:off x="0" y="3754522"/>
              <a:ext cx="1251507" cy="1251507"/>
              <a:chOff x="0" y="0"/>
              <a:chExt cx="1913890" cy="1913890"/>
            </a:xfrm>
          </p:grpSpPr>
          <p:sp>
            <p:nvSpPr>
              <p:cNvPr name="Freeform 26" id="2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27" id="27"/>
            <p:cNvGrpSpPr/>
            <p:nvPr/>
          </p:nvGrpSpPr>
          <p:grpSpPr>
            <a:xfrm rot="0">
              <a:off x="2503014" y="1251507"/>
              <a:ext cx="1251507" cy="1251507"/>
              <a:chOff x="0" y="0"/>
              <a:chExt cx="1913890" cy="1913890"/>
            </a:xfrm>
          </p:grpSpPr>
          <p:sp>
            <p:nvSpPr>
              <p:cNvPr name="Freeform 28" id="2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alpha val="0"/>
                </a:srgbClr>
              </a:solidFill>
            </p:spPr>
          </p:sp>
        </p:grpSp>
      </p:grpSp>
      <p:grpSp>
        <p:nvGrpSpPr>
          <p:cNvPr name="Group 29" id="29"/>
          <p:cNvGrpSpPr/>
          <p:nvPr/>
        </p:nvGrpSpPr>
        <p:grpSpPr>
          <a:xfrm rot="-10800000">
            <a:off x="0" y="0"/>
            <a:ext cx="3754522" cy="3754522"/>
            <a:chOff x="0" y="0"/>
            <a:chExt cx="5006029" cy="5006029"/>
          </a:xfrm>
        </p:grpSpPr>
        <p:grpSp>
          <p:nvGrpSpPr>
            <p:cNvPr name="Group 30" id="30"/>
            <p:cNvGrpSpPr/>
            <p:nvPr/>
          </p:nvGrpSpPr>
          <p:grpSpPr>
            <a:xfrm rot="0">
              <a:off x="2503014" y="2503014"/>
              <a:ext cx="1251507" cy="1251507"/>
              <a:chOff x="0" y="0"/>
              <a:chExt cx="1913890" cy="1913890"/>
            </a:xfrm>
          </p:grpSpPr>
          <p:sp>
            <p:nvSpPr>
              <p:cNvPr name="Freeform 31" id="3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32" id="32"/>
            <p:cNvGrpSpPr/>
            <p:nvPr/>
          </p:nvGrpSpPr>
          <p:grpSpPr>
            <a:xfrm rot="0">
              <a:off x="2503014" y="1251507"/>
              <a:ext cx="1251507" cy="1251507"/>
              <a:chOff x="0" y="0"/>
              <a:chExt cx="1913890" cy="1913890"/>
            </a:xfrm>
          </p:grpSpPr>
          <p:sp>
            <p:nvSpPr>
              <p:cNvPr name="Freeform 33" id="3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34" id="34"/>
            <p:cNvGrpSpPr/>
            <p:nvPr/>
          </p:nvGrpSpPr>
          <p:grpSpPr>
            <a:xfrm rot="0">
              <a:off x="1251507" y="2503014"/>
              <a:ext cx="1251507" cy="1251507"/>
              <a:chOff x="0" y="0"/>
              <a:chExt cx="1913890" cy="1913890"/>
            </a:xfrm>
          </p:grpSpPr>
          <p:sp>
            <p:nvSpPr>
              <p:cNvPr name="Freeform 35" id="3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36" id="36"/>
            <p:cNvGrpSpPr/>
            <p:nvPr/>
          </p:nvGrpSpPr>
          <p:grpSpPr>
            <a:xfrm rot="0">
              <a:off x="3754522" y="3754522"/>
              <a:ext cx="1251507" cy="1251507"/>
              <a:chOff x="0" y="0"/>
              <a:chExt cx="1913890" cy="1913890"/>
            </a:xfrm>
          </p:grpSpPr>
          <p:sp>
            <p:nvSpPr>
              <p:cNvPr name="Freeform 37" id="3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38" id="38"/>
            <p:cNvGrpSpPr/>
            <p:nvPr/>
          </p:nvGrpSpPr>
          <p:grpSpPr>
            <a:xfrm rot="0">
              <a:off x="3754522" y="2503014"/>
              <a:ext cx="1251507" cy="1251507"/>
              <a:chOff x="0" y="0"/>
              <a:chExt cx="1913890" cy="1913890"/>
            </a:xfrm>
          </p:grpSpPr>
          <p:sp>
            <p:nvSpPr>
              <p:cNvPr name="Freeform 39" id="3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40" id="40"/>
            <p:cNvGrpSpPr/>
            <p:nvPr/>
          </p:nvGrpSpPr>
          <p:grpSpPr>
            <a:xfrm rot="0">
              <a:off x="2503014" y="3754522"/>
              <a:ext cx="1251507" cy="1251507"/>
              <a:chOff x="0" y="0"/>
              <a:chExt cx="1913890" cy="1913890"/>
            </a:xfrm>
          </p:grpSpPr>
          <p:sp>
            <p:nvSpPr>
              <p:cNvPr name="Freeform 41" id="4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42" id="42"/>
            <p:cNvGrpSpPr/>
            <p:nvPr/>
          </p:nvGrpSpPr>
          <p:grpSpPr>
            <a:xfrm rot="0">
              <a:off x="3754522" y="1251507"/>
              <a:ext cx="1251507" cy="1251507"/>
              <a:chOff x="0" y="0"/>
              <a:chExt cx="1913890" cy="1913890"/>
            </a:xfrm>
          </p:grpSpPr>
          <p:sp>
            <p:nvSpPr>
              <p:cNvPr name="Freeform 43" id="4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44" id="44"/>
            <p:cNvGrpSpPr/>
            <p:nvPr/>
          </p:nvGrpSpPr>
          <p:grpSpPr>
            <a:xfrm rot="0">
              <a:off x="1251507" y="3754522"/>
              <a:ext cx="1251507" cy="1251507"/>
              <a:chOff x="0" y="0"/>
              <a:chExt cx="1913890" cy="1913890"/>
            </a:xfrm>
          </p:grpSpPr>
          <p:sp>
            <p:nvSpPr>
              <p:cNvPr name="Freeform 45" id="4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46" id="46"/>
            <p:cNvGrpSpPr/>
            <p:nvPr/>
          </p:nvGrpSpPr>
          <p:grpSpPr>
            <a:xfrm rot="0">
              <a:off x="3754522" y="0"/>
              <a:ext cx="1251507" cy="1251507"/>
              <a:chOff x="0" y="0"/>
              <a:chExt cx="1913890" cy="1913890"/>
            </a:xfrm>
          </p:grpSpPr>
          <p:sp>
            <p:nvSpPr>
              <p:cNvPr name="Freeform 47" id="4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48" id="48"/>
            <p:cNvGrpSpPr/>
            <p:nvPr/>
          </p:nvGrpSpPr>
          <p:grpSpPr>
            <a:xfrm rot="0">
              <a:off x="0" y="3754522"/>
              <a:ext cx="1251507" cy="1251507"/>
              <a:chOff x="0" y="0"/>
              <a:chExt cx="1913890" cy="1913890"/>
            </a:xfrm>
          </p:grpSpPr>
          <p:sp>
            <p:nvSpPr>
              <p:cNvPr name="Freeform 49" id="4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50" id="50"/>
            <p:cNvGrpSpPr/>
            <p:nvPr/>
          </p:nvGrpSpPr>
          <p:grpSpPr>
            <a:xfrm rot="0">
              <a:off x="2503014" y="1251507"/>
              <a:ext cx="1251507" cy="1251507"/>
              <a:chOff x="0" y="0"/>
              <a:chExt cx="1913890" cy="1913890"/>
            </a:xfrm>
          </p:grpSpPr>
          <p:sp>
            <p:nvSpPr>
              <p:cNvPr name="Freeform 51" id="5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descr="Tech Pattern Fading Dots"/>
          <p:cNvSpPr/>
          <p:nvPr/>
        </p:nvSpPr>
        <p:spPr>
          <a:xfrm flipH="false" flipV="false" rot="0">
            <a:off x="-2866880" y="-1177457"/>
            <a:ext cx="11333728" cy="13434375"/>
          </a:xfrm>
          <a:custGeom>
            <a:avLst/>
            <a:gdLst/>
            <a:ahLst/>
            <a:cxnLst/>
            <a:rect r="r" b="b" t="t" l="l"/>
            <a:pathLst>
              <a:path h="13434375" w="11333728">
                <a:moveTo>
                  <a:pt x="0" y="0"/>
                </a:moveTo>
                <a:lnTo>
                  <a:pt x="11333727" y="0"/>
                </a:lnTo>
                <a:lnTo>
                  <a:pt x="11333727" y="13434375"/>
                </a:lnTo>
                <a:lnTo>
                  <a:pt x="0" y="134343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Transparent Liquid Blob Frame"/>
          <p:cNvSpPr/>
          <p:nvPr/>
        </p:nvSpPr>
        <p:spPr>
          <a:xfrm flipH="false" flipV="false" rot="2880075">
            <a:off x="13976623" y="-2004905"/>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5">
              <a:alphaModFix amt="43999"/>
            </a:blip>
            <a:stretch>
              <a:fillRect l="0" t="0" r="0" b="0"/>
            </a:stretch>
          </a:blipFill>
        </p:spPr>
      </p:sp>
      <p:sp>
        <p:nvSpPr>
          <p:cNvPr name="TextBox 5" id="5"/>
          <p:cNvSpPr txBox="true"/>
          <p:nvPr/>
        </p:nvSpPr>
        <p:spPr>
          <a:xfrm rot="0">
            <a:off x="1756406" y="1185204"/>
            <a:ext cx="10634768" cy="2464084"/>
          </a:xfrm>
          <a:prstGeom prst="rect">
            <a:avLst/>
          </a:prstGeom>
        </p:spPr>
        <p:txBody>
          <a:bodyPr anchor="t" rtlCol="false" tIns="0" lIns="0" bIns="0" rIns="0">
            <a:spAutoFit/>
          </a:bodyPr>
          <a:lstStyle/>
          <a:p>
            <a:pPr algn="l" marL="0" indent="0" lvl="0">
              <a:lnSpc>
                <a:spcPts val="9649"/>
              </a:lnSpc>
            </a:pPr>
            <a:r>
              <a:rPr lang="en-US" sz="8772">
                <a:solidFill>
                  <a:srgbClr val="1A5666"/>
                </a:solidFill>
                <a:latin typeface="Allerta Stencil"/>
                <a:ea typeface="Allerta Stencil"/>
                <a:cs typeface="Allerta Stencil"/>
                <a:sym typeface="Allerta Stencil"/>
              </a:rPr>
              <a:t>Implemented Solutions</a:t>
            </a:r>
            <a:r>
              <a:rPr lang="en-US" sz="8772" strike="noStrike">
                <a:solidFill>
                  <a:srgbClr val="1A5666"/>
                </a:solidFill>
                <a:latin typeface="Allerta Stencil"/>
                <a:ea typeface="Allerta Stencil"/>
                <a:cs typeface="Allerta Stencil"/>
                <a:sym typeface="Allerta Stencil"/>
              </a:rPr>
              <a:t>– Outline</a:t>
            </a:r>
          </a:p>
        </p:txBody>
      </p:sp>
      <p:grpSp>
        <p:nvGrpSpPr>
          <p:cNvPr name="Group 6" id="6"/>
          <p:cNvGrpSpPr/>
          <p:nvPr/>
        </p:nvGrpSpPr>
        <p:grpSpPr>
          <a:xfrm rot="0">
            <a:off x="8329060" y="5785907"/>
            <a:ext cx="7560733" cy="677159"/>
            <a:chOff x="0" y="0"/>
            <a:chExt cx="10080978" cy="902878"/>
          </a:xfrm>
        </p:grpSpPr>
        <p:sp>
          <p:nvSpPr>
            <p:cNvPr name="TextBox 7" id="7"/>
            <p:cNvSpPr txBox="true"/>
            <p:nvPr/>
          </p:nvSpPr>
          <p:spPr>
            <a:xfrm rot="0">
              <a:off x="870611" y="-19050"/>
              <a:ext cx="9210366" cy="921928"/>
            </a:xfrm>
            <a:prstGeom prst="rect">
              <a:avLst/>
            </a:prstGeom>
          </p:spPr>
          <p:txBody>
            <a:bodyPr anchor="t" rtlCol="false" tIns="0" lIns="0" bIns="0" rIns="0">
              <a:spAutoFit/>
            </a:bodyPr>
            <a:lstStyle/>
            <a:p>
              <a:pPr algn="l" marL="0" indent="0" lvl="0">
                <a:lnSpc>
                  <a:spcPts val="2834"/>
                </a:lnSpc>
              </a:pPr>
              <a:r>
                <a:rPr lang="en-US" sz="2180">
                  <a:solidFill>
                    <a:srgbClr val="1A5666"/>
                  </a:solidFill>
                  <a:latin typeface="Proxima Nova"/>
                  <a:ea typeface="Proxima Nova"/>
                  <a:cs typeface="Proxima Nova"/>
                  <a:sym typeface="Proxima Nova"/>
                </a:rPr>
                <a:t>Multi-Conditional Time-Independent Approximated Energy Guidance</a:t>
              </a:r>
            </a:p>
          </p:txBody>
        </p:sp>
        <p:sp>
          <p:nvSpPr>
            <p:cNvPr name="Freeform 8" id="8"/>
            <p:cNvSpPr/>
            <p:nvPr/>
          </p:nvSpPr>
          <p:spPr>
            <a:xfrm flipH="false" flipV="false" rot="0">
              <a:off x="0" y="184767"/>
              <a:ext cx="533345" cy="533345"/>
            </a:xfrm>
            <a:custGeom>
              <a:avLst/>
              <a:gdLst/>
              <a:ahLst/>
              <a:cxnLst/>
              <a:rect r="r" b="b" t="t" l="l"/>
              <a:pathLst>
                <a:path h="533345" w="533345">
                  <a:moveTo>
                    <a:pt x="0" y="0"/>
                  </a:moveTo>
                  <a:lnTo>
                    <a:pt x="533345" y="0"/>
                  </a:lnTo>
                  <a:lnTo>
                    <a:pt x="533345" y="533345"/>
                  </a:lnTo>
                  <a:lnTo>
                    <a:pt x="0" y="533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8329060" y="7122246"/>
            <a:ext cx="7560733" cy="400009"/>
            <a:chOff x="0" y="0"/>
            <a:chExt cx="10080978" cy="533345"/>
          </a:xfrm>
        </p:grpSpPr>
        <p:sp>
          <p:nvSpPr>
            <p:cNvPr name="TextBox 10" id="10"/>
            <p:cNvSpPr txBox="true"/>
            <p:nvPr/>
          </p:nvSpPr>
          <p:spPr>
            <a:xfrm rot="0">
              <a:off x="870611" y="62017"/>
              <a:ext cx="9210366" cy="464261"/>
            </a:xfrm>
            <a:prstGeom prst="rect">
              <a:avLst/>
            </a:prstGeom>
          </p:spPr>
          <p:txBody>
            <a:bodyPr anchor="t" rtlCol="false" tIns="0" lIns="0" bIns="0" rIns="0">
              <a:spAutoFit/>
            </a:bodyPr>
            <a:lstStyle/>
            <a:p>
              <a:pPr algn="l" marL="0" indent="0" lvl="0">
                <a:lnSpc>
                  <a:spcPts val="2870"/>
                </a:lnSpc>
              </a:pPr>
              <a:r>
                <a:rPr lang="en-US" sz="2208">
                  <a:solidFill>
                    <a:srgbClr val="1A5666"/>
                  </a:solidFill>
                  <a:latin typeface="Proxima Nova"/>
                  <a:ea typeface="Proxima Nova"/>
                  <a:cs typeface="Proxima Nova"/>
                  <a:sym typeface="Proxima Nova"/>
                </a:rPr>
                <a:t>Approximating Clean Image from Noisy Image</a:t>
              </a:r>
            </a:p>
          </p:txBody>
        </p:sp>
        <p:sp>
          <p:nvSpPr>
            <p:cNvPr name="Freeform 11" id="11"/>
            <p:cNvSpPr/>
            <p:nvPr/>
          </p:nvSpPr>
          <p:spPr>
            <a:xfrm flipH="false" flipV="false" rot="0">
              <a:off x="0" y="0"/>
              <a:ext cx="533345" cy="533345"/>
            </a:xfrm>
            <a:custGeom>
              <a:avLst/>
              <a:gdLst/>
              <a:ahLst/>
              <a:cxnLst/>
              <a:rect r="r" b="b" t="t" l="l"/>
              <a:pathLst>
                <a:path h="533345" w="533345">
                  <a:moveTo>
                    <a:pt x="0" y="0"/>
                  </a:moveTo>
                  <a:lnTo>
                    <a:pt x="533345" y="0"/>
                  </a:lnTo>
                  <a:lnTo>
                    <a:pt x="533345" y="533345"/>
                  </a:lnTo>
                  <a:lnTo>
                    <a:pt x="0" y="533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2" id="12"/>
          <p:cNvGrpSpPr/>
          <p:nvPr/>
        </p:nvGrpSpPr>
        <p:grpSpPr>
          <a:xfrm rot="0">
            <a:off x="8329060" y="8183391"/>
            <a:ext cx="7560733" cy="400009"/>
            <a:chOff x="0" y="0"/>
            <a:chExt cx="10080978" cy="533345"/>
          </a:xfrm>
        </p:grpSpPr>
        <p:sp>
          <p:nvSpPr>
            <p:cNvPr name="TextBox 13" id="13"/>
            <p:cNvSpPr txBox="true"/>
            <p:nvPr/>
          </p:nvSpPr>
          <p:spPr>
            <a:xfrm rot="0">
              <a:off x="870611" y="25017"/>
              <a:ext cx="9210366" cy="464261"/>
            </a:xfrm>
            <a:prstGeom prst="rect">
              <a:avLst/>
            </a:prstGeom>
          </p:spPr>
          <p:txBody>
            <a:bodyPr anchor="t" rtlCol="false" tIns="0" lIns="0" bIns="0" rIns="0">
              <a:spAutoFit/>
            </a:bodyPr>
            <a:lstStyle/>
            <a:p>
              <a:pPr algn="l" marL="0" indent="0" lvl="0">
                <a:lnSpc>
                  <a:spcPts val="2870"/>
                </a:lnSpc>
              </a:pPr>
              <a:r>
                <a:rPr lang="en-US" sz="2208">
                  <a:solidFill>
                    <a:srgbClr val="1A5666"/>
                  </a:solidFill>
                  <a:latin typeface="Proxima Nova"/>
                  <a:ea typeface="Proxima Nova"/>
                  <a:cs typeface="Proxima Nova"/>
                  <a:sym typeface="Proxima Nova"/>
                </a:rPr>
                <a:t>Interaction Modelling</a:t>
              </a:r>
            </a:p>
          </p:txBody>
        </p:sp>
        <p:sp>
          <p:nvSpPr>
            <p:cNvPr name="Freeform 14" id="14"/>
            <p:cNvSpPr/>
            <p:nvPr/>
          </p:nvSpPr>
          <p:spPr>
            <a:xfrm flipH="false" flipV="false" rot="0">
              <a:off x="0" y="0"/>
              <a:ext cx="533345" cy="533345"/>
            </a:xfrm>
            <a:custGeom>
              <a:avLst/>
              <a:gdLst/>
              <a:ahLst/>
              <a:cxnLst/>
              <a:rect r="r" b="b" t="t" l="l"/>
              <a:pathLst>
                <a:path h="533345" w="533345">
                  <a:moveTo>
                    <a:pt x="0" y="0"/>
                  </a:moveTo>
                  <a:lnTo>
                    <a:pt x="533345" y="0"/>
                  </a:lnTo>
                  <a:lnTo>
                    <a:pt x="533345" y="533345"/>
                  </a:lnTo>
                  <a:lnTo>
                    <a:pt x="0" y="533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5" id="15"/>
          <p:cNvSpPr/>
          <p:nvPr/>
        </p:nvSpPr>
        <p:spPr>
          <a:xfrm flipH="false" flipV="false" rot="0">
            <a:off x="14020648" y="2819587"/>
            <a:ext cx="537813" cy="237616"/>
          </a:xfrm>
          <a:custGeom>
            <a:avLst/>
            <a:gdLst/>
            <a:ahLst/>
            <a:cxnLst/>
            <a:rect r="r" b="b" t="t" l="l"/>
            <a:pathLst>
              <a:path h="237616" w="537813">
                <a:moveTo>
                  <a:pt x="0" y="0"/>
                </a:moveTo>
                <a:lnTo>
                  <a:pt x="537813" y="0"/>
                </a:lnTo>
                <a:lnTo>
                  <a:pt x="537813" y="237616"/>
                </a:lnTo>
                <a:lnTo>
                  <a:pt x="0" y="2376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6" id="16"/>
          <p:cNvSpPr/>
          <p:nvPr/>
        </p:nvSpPr>
        <p:spPr>
          <a:xfrm>
            <a:off x="8329060" y="5457295"/>
            <a:ext cx="7560733" cy="0"/>
          </a:xfrm>
          <a:prstGeom prst="line">
            <a:avLst/>
          </a:prstGeom>
          <a:ln cap="rnd" w="9525">
            <a:solidFill>
              <a:srgbClr val="ACD5DF"/>
            </a:solidFill>
            <a:prstDash val="solid"/>
            <a:headEnd type="none" len="sm" w="sm"/>
            <a:tailEnd type="none" len="sm" w="sm"/>
          </a:ln>
        </p:spPr>
      </p:sp>
      <p:sp>
        <p:nvSpPr>
          <p:cNvPr name="AutoShape 17" id="17"/>
          <p:cNvSpPr/>
          <p:nvPr/>
        </p:nvSpPr>
        <p:spPr>
          <a:xfrm>
            <a:off x="8329060" y="6791678"/>
            <a:ext cx="7560733" cy="0"/>
          </a:xfrm>
          <a:prstGeom prst="line">
            <a:avLst/>
          </a:prstGeom>
          <a:ln cap="rnd" w="9525">
            <a:solidFill>
              <a:srgbClr val="ACD5DF"/>
            </a:solidFill>
            <a:prstDash val="solid"/>
            <a:headEnd type="none" len="sm" w="sm"/>
            <a:tailEnd type="none" len="sm" w="sm"/>
          </a:ln>
        </p:spPr>
      </p:sp>
      <p:sp>
        <p:nvSpPr>
          <p:cNvPr name="AutoShape 18" id="18"/>
          <p:cNvSpPr/>
          <p:nvPr/>
        </p:nvSpPr>
        <p:spPr>
          <a:xfrm>
            <a:off x="8329060" y="7852823"/>
            <a:ext cx="7560733" cy="0"/>
          </a:xfrm>
          <a:prstGeom prst="line">
            <a:avLst/>
          </a:prstGeom>
          <a:ln cap="rnd" w="9525">
            <a:solidFill>
              <a:srgbClr val="ACD5DF"/>
            </a:solidFill>
            <a:prstDash val="solid"/>
            <a:headEnd type="none" len="sm" w="sm"/>
            <a:tailEnd type="none" len="sm" w="sm"/>
          </a:ln>
        </p:spPr>
      </p:sp>
      <p:sp>
        <p:nvSpPr>
          <p:cNvPr name="AutoShape 19" id="19"/>
          <p:cNvSpPr/>
          <p:nvPr/>
        </p:nvSpPr>
        <p:spPr>
          <a:xfrm>
            <a:off x="8329060" y="8913967"/>
            <a:ext cx="7560733" cy="0"/>
          </a:xfrm>
          <a:prstGeom prst="line">
            <a:avLst/>
          </a:prstGeom>
          <a:ln cap="rnd" w="9525">
            <a:solidFill>
              <a:srgbClr val="ACD5DF"/>
            </a:solidFill>
            <a:prstDash val="solid"/>
            <a:headEnd type="none" len="sm" w="sm"/>
            <a:tailEnd type="none" len="sm" w="sm"/>
          </a:ln>
        </p:spPr>
      </p:sp>
      <p:grpSp>
        <p:nvGrpSpPr>
          <p:cNvPr name="Group 20" id="20"/>
          <p:cNvGrpSpPr/>
          <p:nvPr/>
        </p:nvGrpSpPr>
        <p:grpSpPr>
          <a:xfrm rot="0">
            <a:off x="8405122" y="4728674"/>
            <a:ext cx="7560733" cy="400009"/>
            <a:chOff x="0" y="0"/>
            <a:chExt cx="10080978" cy="533345"/>
          </a:xfrm>
        </p:grpSpPr>
        <p:sp>
          <p:nvSpPr>
            <p:cNvPr name="TextBox 21" id="21"/>
            <p:cNvSpPr txBox="true"/>
            <p:nvPr/>
          </p:nvSpPr>
          <p:spPr>
            <a:xfrm rot="0">
              <a:off x="870611" y="25017"/>
              <a:ext cx="9210366" cy="464261"/>
            </a:xfrm>
            <a:prstGeom prst="rect">
              <a:avLst/>
            </a:prstGeom>
          </p:spPr>
          <p:txBody>
            <a:bodyPr anchor="t" rtlCol="false" tIns="0" lIns="0" bIns="0" rIns="0">
              <a:spAutoFit/>
            </a:bodyPr>
            <a:lstStyle/>
            <a:p>
              <a:pPr algn="l" marL="0" indent="0" lvl="0">
                <a:lnSpc>
                  <a:spcPts val="2870"/>
                </a:lnSpc>
              </a:pPr>
              <a:r>
                <a:rPr lang="en-US" sz="2208">
                  <a:solidFill>
                    <a:srgbClr val="1A5666"/>
                  </a:solidFill>
                  <a:latin typeface="Proxima Nova"/>
                  <a:ea typeface="Proxima Nova"/>
                  <a:cs typeface="Proxima Nova"/>
                  <a:sym typeface="Proxima Nova"/>
                </a:rPr>
                <a:t>Solution Overview</a:t>
              </a:r>
            </a:p>
          </p:txBody>
        </p:sp>
        <p:sp>
          <p:nvSpPr>
            <p:cNvPr name="Freeform 22" id="22"/>
            <p:cNvSpPr/>
            <p:nvPr/>
          </p:nvSpPr>
          <p:spPr>
            <a:xfrm flipH="false" flipV="false" rot="0">
              <a:off x="0" y="0"/>
              <a:ext cx="533345" cy="533345"/>
            </a:xfrm>
            <a:custGeom>
              <a:avLst/>
              <a:gdLst/>
              <a:ahLst/>
              <a:cxnLst/>
              <a:rect r="r" b="b" t="t" l="l"/>
              <a:pathLst>
                <a:path h="533345" w="533345">
                  <a:moveTo>
                    <a:pt x="0" y="0"/>
                  </a:moveTo>
                  <a:lnTo>
                    <a:pt x="533345" y="0"/>
                  </a:lnTo>
                  <a:lnTo>
                    <a:pt x="533345" y="533345"/>
                  </a:lnTo>
                  <a:lnTo>
                    <a:pt x="0" y="533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AutoShape 23" id="23"/>
          <p:cNvSpPr/>
          <p:nvPr/>
        </p:nvSpPr>
        <p:spPr>
          <a:xfrm>
            <a:off x="8376547" y="4398106"/>
            <a:ext cx="7560733" cy="0"/>
          </a:xfrm>
          <a:prstGeom prst="line">
            <a:avLst/>
          </a:prstGeom>
          <a:ln cap="rnd" w="9525">
            <a:solidFill>
              <a:srgbClr val="ACD5DF"/>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grpSp>
        <p:nvGrpSpPr>
          <p:cNvPr name="Group 3" id="3"/>
          <p:cNvGrpSpPr/>
          <p:nvPr/>
        </p:nvGrpSpPr>
        <p:grpSpPr>
          <a:xfrm rot="0">
            <a:off x="7953361" y="2257042"/>
            <a:ext cx="9837969" cy="7001258"/>
            <a:chOff x="0" y="0"/>
            <a:chExt cx="2184702" cy="1554758"/>
          </a:xfrm>
        </p:grpSpPr>
        <p:sp>
          <p:nvSpPr>
            <p:cNvPr name="Freeform 4" id="4"/>
            <p:cNvSpPr/>
            <p:nvPr/>
          </p:nvSpPr>
          <p:spPr>
            <a:xfrm flipH="false" flipV="false" rot="0">
              <a:off x="0" y="0"/>
              <a:ext cx="2184702" cy="1554758"/>
            </a:xfrm>
            <a:custGeom>
              <a:avLst/>
              <a:gdLst/>
              <a:ahLst/>
              <a:cxnLst/>
              <a:rect r="r" b="b" t="t" l="l"/>
              <a:pathLst>
                <a:path h="1554758" w="2184702">
                  <a:moveTo>
                    <a:pt x="40134" y="0"/>
                  </a:moveTo>
                  <a:lnTo>
                    <a:pt x="2144568" y="0"/>
                  </a:lnTo>
                  <a:cubicBezTo>
                    <a:pt x="2166733" y="0"/>
                    <a:pt x="2184702" y="17969"/>
                    <a:pt x="2184702" y="40134"/>
                  </a:cubicBezTo>
                  <a:lnTo>
                    <a:pt x="2184702" y="1514624"/>
                  </a:lnTo>
                  <a:cubicBezTo>
                    <a:pt x="2184702" y="1525268"/>
                    <a:pt x="2180473" y="1535476"/>
                    <a:pt x="2172947" y="1543003"/>
                  </a:cubicBezTo>
                  <a:cubicBezTo>
                    <a:pt x="2165420" y="1550530"/>
                    <a:pt x="2155212" y="1554758"/>
                    <a:pt x="2144568" y="1554758"/>
                  </a:cubicBezTo>
                  <a:lnTo>
                    <a:pt x="40134" y="1554758"/>
                  </a:lnTo>
                  <a:cubicBezTo>
                    <a:pt x="17969" y="1554758"/>
                    <a:pt x="0" y="1536789"/>
                    <a:pt x="0" y="1514624"/>
                  </a:cubicBezTo>
                  <a:lnTo>
                    <a:pt x="0" y="40134"/>
                  </a:lnTo>
                  <a:cubicBezTo>
                    <a:pt x="0" y="17969"/>
                    <a:pt x="17969" y="0"/>
                    <a:pt x="40134"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5" id="5"/>
            <p:cNvSpPr txBox="true"/>
            <p:nvPr/>
          </p:nvSpPr>
          <p:spPr>
            <a:xfrm>
              <a:off x="0" y="-38100"/>
              <a:ext cx="2184702" cy="1592858"/>
            </a:xfrm>
            <a:prstGeom prst="rect">
              <a:avLst/>
            </a:prstGeom>
          </p:spPr>
          <p:txBody>
            <a:bodyPr anchor="ctr" rtlCol="false" tIns="50800" lIns="50800" bIns="50800" rIns="50800"/>
            <a:lstStyle/>
            <a:p>
              <a:pPr algn="l">
                <a:lnSpc>
                  <a:spcPts val="2659"/>
                </a:lnSpc>
              </a:pPr>
            </a:p>
          </p:txBody>
        </p:sp>
      </p:grpSp>
      <p:sp>
        <p:nvSpPr>
          <p:cNvPr name="Freeform 6" id="6"/>
          <p:cNvSpPr/>
          <p:nvPr/>
        </p:nvSpPr>
        <p:spPr>
          <a:xfrm flipH="false" flipV="false" rot="2861520">
            <a:off x="-6853998" y="-272475"/>
            <a:ext cx="12954941" cy="9845755"/>
          </a:xfrm>
          <a:custGeom>
            <a:avLst/>
            <a:gdLst/>
            <a:ahLst/>
            <a:cxnLst/>
            <a:rect r="r" b="b" t="t" l="l"/>
            <a:pathLst>
              <a:path h="9845755" w="12954941">
                <a:moveTo>
                  <a:pt x="0" y="0"/>
                </a:moveTo>
                <a:lnTo>
                  <a:pt x="12954941" y="0"/>
                </a:lnTo>
                <a:lnTo>
                  <a:pt x="12954941" y="9845755"/>
                </a:lnTo>
                <a:lnTo>
                  <a:pt x="0" y="9845755"/>
                </a:lnTo>
                <a:lnTo>
                  <a:pt x="0" y="0"/>
                </a:lnTo>
                <a:close/>
              </a:path>
            </a:pathLst>
          </a:custGeom>
          <a:blipFill>
            <a:blip r:embed="rId4">
              <a:alphaModFix amt="46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2257042"/>
            <a:ext cx="6096929" cy="7001258"/>
          </a:xfrm>
          <a:custGeom>
            <a:avLst/>
            <a:gdLst/>
            <a:ahLst/>
            <a:cxnLst/>
            <a:rect r="r" b="b" t="t" l="l"/>
            <a:pathLst>
              <a:path h="7001258" w="6096929">
                <a:moveTo>
                  <a:pt x="0" y="0"/>
                </a:moveTo>
                <a:lnTo>
                  <a:pt x="6096929" y="0"/>
                </a:lnTo>
                <a:lnTo>
                  <a:pt x="6096929" y="7001258"/>
                </a:lnTo>
                <a:lnTo>
                  <a:pt x="0" y="7001258"/>
                </a:lnTo>
                <a:lnTo>
                  <a:pt x="0" y="0"/>
                </a:lnTo>
                <a:close/>
              </a:path>
            </a:pathLst>
          </a:custGeom>
          <a:blipFill>
            <a:blip r:embed="rId6"/>
            <a:stretch>
              <a:fillRect l="0" t="0" r="0" b="0"/>
            </a:stretch>
          </a:blipFill>
        </p:spPr>
      </p:sp>
      <p:sp>
        <p:nvSpPr>
          <p:cNvPr name="Freeform 8" id="8"/>
          <p:cNvSpPr/>
          <p:nvPr/>
        </p:nvSpPr>
        <p:spPr>
          <a:xfrm flipH="false" flipV="false" rot="0">
            <a:off x="14215548" y="8253688"/>
            <a:ext cx="8144904" cy="5884693"/>
          </a:xfrm>
          <a:custGeom>
            <a:avLst/>
            <a:gdLst/>
            <a:ahLst/>
            <a:cxnLst/>
            <a:rect r="r" b="b" t="t" l="l"/>
            <a:pathLst>
              <a:path h="5884693" w="8144904">
                <a:moveTo>
                  <a:pt x="0" y="0"/>
                </a:moveTo>
                <a:lnTo>
                  <a:pt x="8144904" y="0"/>
                </a:lnTo>
                <a:lnTo>
                  <a:pt x="8144904" y="5884692"/>
                </a:lnTo>
                <a:lnTo>
                  <a:pt x="0" y="5884692"/>
                </a:lnTo>
                <a:lnTo>
                  <a:pt x="0" y="0"/>
                </a:lnTo>
                <a:close/>
              </a:path>
            </a:pathLst>
          </a:custGeom>
          <a:blipFill>
            <a:blip r:embed="rId7">
              <a:alphaModFix amt="43999"/>
            </a:blip>
            <a:stretch>
              <a:fillRect l="0" t="0" r="0" b="0"/>
            </a:stretch>
          </a:blipFill>
        </p:spPr>
      </p:sp>
      <p:sp>
        <p:nvSpPr>
          <p:cNvPr name="TextBox 9" id="9"/>
          <p:cNvSpPr txBox="true"/>
          <p:nvPr/>
        </p:nvSpPr>
        <p:spPr>
          <a:xfrm rot="0">
            <a:off x="8393921" y="3842392"/>
            <a:ext cx="9270425" cy="4554458"/>
          </a:xfrm>
          <a:prstGeom prst="rect">
            <a:avLst/>
          </a:prstGeom>
        </p:spPr>
        <p:txBody>
          <a:bodyPr anchor="t" rtlCol="false" tIns="0" lIns="0" bIns="0" rIns="0">
            <a:spAutoFit/>
          </a:bodyPr>
          <a:lstStyle/>
          <a:p>
            <a:pPr algn="just">
              <a:lnSpc>
                <a:spcPts val="3066"/>
              </a:lnSpc>
            </a:pPr>
            <a:r>
              <a:rPr lang="en-US" sz="2190">
                <a:solidFill>
                  <a:srgbClr val="1A5666"/>
                </a:solidFill>
                <a:latin typeface="Proxima Nova"/>
                <a:ea typeface="Proxima Nova"/>
                <a:cs typeface="Proxima Nova"/>
                <a:sym typeface="Proxima Nova"/>
              </a:rPr>
              <a:t>(1) </a:t>
            </a:r>
            <a:r>
              <a:rPr lang="en-US" sz="2190">
                <a:solidFill>
                  <a:srgbClr val="1A5666"/>
                </a:solidFill>
                <a:latin typeface="Proxima Nova"/>
                <a:ea typeface="Proxima Nova"/>
                <a:cs typeface="Proxima Nova"/>
                <a:sym typeface="Proxima Nova"/>
              </a:rPr>
              <a:t>How do we use energy-based guidance to build a flexible base mutli-conditional denoising process?</a:t>
            </a:r>
          </a:p>
          <a:p>
            <a:pPr algn="just">
              <a:lnSpc>
                <a:spcPts val="3066"/>
              </a:lnSpc>
            </a:pPr>
          </a:p>
          <a:p>
            <a:pPr algn="just">
              <a:lnSpc>
                <a:spcPts val="3066"/>
              </a:lnSpc>
            </a:pPr>
            <a:r>
              <a:rPr lang="en-US" sz="2190">
                <a:solidFill>
                  <a:srgbClr val="1A5666"/>
                </a:solidFill>
                <a:latin typeface="Proxima Nova"/>
                <a:ea typeface="Proxima Nova"/>
                <a:cs typeface="Proxima Nova"/>
                <a:sym typeface="Proxima Nova"/>
              </a:rPr>
              <a:t>(2) </a:t>
            </a:r>
            <a:r>
              <a:rPr lang="en-US" sz="2190">
                <a:solidFill>
                  <a:srgbClr val="1A5666"/>
                </a:solidFill>
                <a:latin typeface="Proxima Nova"/>
                <a:ea typeface="Proxima Nova"/>
                <a:cs typeface="Proxima Nova"/>
                <a:sym typeface="Proxima Nova"/>
              </a:rPr>
              <a:t>If we were to use the time-independent approximation of energy-based guidance for the denosing process, how do we get the required clean image </a:t>
            </a:r>
            <a:r>
              <a:rPr lang="en-US" sz="2190" i="true">
                <a:solidFill>
                  <a:srgbClr val="000000"/>
                </a:solidFill>
                <a:latin typeface="Proxima Nova Italics"/>
                <a:ea typeface="Proxima Nova Italics"/>
                <a:cs typeface="Proxima Nova Italics"/>
                <a:sym typeface="Proxima Nova Italics"/>
              </a:rPr>
              <a:t>X{0}</a:t>
            </a:r>
            <a:r>
              <a:rPr lang="en-US" sz="2190">
                <a:solidFill>
                  <a:srgbClr val="000000"/>
                </a:solidFill>
                <a:latin typeface="Proxima Nova"/>
                <a:ea typeface="Proxima Nova"/>
                <a:cs typeface="Proxima Nova"/>
                <a:sym typeface="Proxima Nova"/>
              </a:rPr>
              <a:t> </a:t>
            </a:r>
            <a:r>
              <a:rPr lang="en-US" sz="2190">
                <a:solidFill>
                  <a:srgbClr val="1A5666"/>
                </a:solidFill>
                <a:latin typeface="Proxima Nova"/>
                <a:ea typeface="Proxima Nova"/>
                <a:cs typeface="Proxima Nova"/>
                <a:sym typeface="Proxima Nova"/>
              </a:rPr>
              <a:t>from noisy image </a:t>
            </a:r>
            <a:r>
              <a:rPr lang="en-US" sz="2190" i="true">
                <a:solidFill>
                  <a:srgbClr val="000000"/>
                </a:solidFill>
                <a:latin typeface="Proxima Nova Italics"/>
                <a:ea typeface="Proxima Nova Italics"/>
                <a:cs typeface="Proxima Nova Italics"/>
                <a:sym typeface="Proxima Nova Italics"/>
              </a:rPr>
              <a:t>X{t}</a:t>
            </a:r>
            <a:r>
              <a:rPr lang="en-US" sz="2190">
                <a:solidFill>
                  <a:srgbClr val="1A5666"/>
                </a:solidFill>
                <a:latin typeface="Proxima Nova"/>
                <a:ea typeface="Proxima Nova"/>
                <a:cs typeface="Proxima Nova"/>
                <a:sym typeface="Proxima Nova"/>
              </a:rPr>
              <a:t> at each time step </a:t>
            </a:r>
            <a:r>
              <a:rPr lang="en-US" sz="2190" i="true">
                <a:solidFill>
                  <a:srgbClr val="000000"/>
                </a:solidFill>
                <a:latin typeface="Proxima Nova Italics"/>
                <a:ea typeface="Proxima Nova Italics"/>
                <a:cs typeface="Proxima Nova Italics"/>
                <a:sym typeface="Proxima Nova Italics"/>
              </a:rPr>
              <a:t>t</a:t>
            </a:r>
            <a:r>
              <a:rPr lang="en-US" sz="2190">
                <a:solidFill>
                  <a:srgbClr val="1A5666"/>
                </a:solidFill>
                <a:latin typeface="Proxima Nova"/>
                <a:ea typeface="Proxima Nova"/>
                <a:cs typeface="Proxima Nova"/>
                <a:sym typeface="Proxima Nova"/>
              </a:rPr>
              <a:t> </a:t>
            </a:r>
            <a:r>
              <a:rPr lang="en-US" sz="2190">
                <a:solidFill>
                  <a:srgbClr val="1A5666"/>
                </a:solidFill>
                <a:latin typeface="Proxima Nova"/>
                <a:ea typeface="Proxima Nova"/>
                <a:cs typeface="Proxima Nova"/>
                <a:sym typeface="Proxima Nova"/>
              </a:rPr>
              <a:t>?</a:t>
            </a:r>
          </a:p>
          <a:p>
            <a:pPr algn="just">
              <a:lnSpc>
                <a:spcPts val="3066"/>
              </a:lnSpc>
            </a:pPr>
          </a:p>
          <a:p>
            <a:pPr algn="just">
              <a:lnSpc>
                <a:spcPts val="3066"/>
              </a:lnSpc>
            </a:pPr>
          </a:p>
          <a:p>
            <a:pPr algn="just">
              <a:lnSpc>
                <a:spcPts val="3066"/>
              </a:lnSpc>
            </a:pPr>
          </a:p>
          <a:p>
            <a:pPr algn="just">
              <a:lnSpc>
                <a:spcPts val="3066"/>
              </a:lnSpc>
            </a:pPr>
            <a:r>
              <a:rPr lang="en-US" sz="2190">
                <a:solidFill>
                  <a:srgbClr val="1A5666"/>
                </a:solidFill>
                <a:latin typeface="Proxima Nova"/>
                <a:ea typeface="Proxima Nova"/>
                <a:cs typeface="Proxima Nova"/>
                <a:sym typeface="Proxima Nova"/>
              </a:rPr>
              <a:t>(3) How do we solve the common problem of training-free image generation approaches - lack of handling complicated interactions between multiple potentially dependent conditions?</a:t>
            </a:r>
          </a:p>
        </p:txBody>
      </p:sp>
      <p:pic>
        <p:nvPicPr>
          <p:cNvPr name="Picture 10" id="10"/>
          <p:cNvPicPr>
            <a:picLocks noChangeAspect="true"/>
          </p:cNvPicPr>
          <p:nvPr/>
        </p:nvPicPr>
        <p:blipFill>
          <a:blip r:embed="rId8"/>
          <a:stretch>
            <a:fillRect/>
          </a:stretch>
        </p:blipFill>
        <p:spPr>
          <a:xfrm rot="0">
            <a:off x="9501253" y="5936759"/>
            <a:ext cx="5575727" cy="1388529"/>
          </a:xfrm>
          <a:prstGeom prst="rect">
            <a:avLst/>
          </a:prstGeom>
        </p:spPr>
      </p:pic>
      <p:sp>
        <p:nvSpPr>
          <p:cNvPr name="Freeform 11" id="11"/>
          <p:cNvSpPr/>
          <p:nvPr/>
        </p:nvSpPr>
        <p:spPr>
          <a:xfrm flipH="false" flipV="false" rot="0">
            <a:off x="13897904" y="6230448"/>
            <a:ext cx="977015" cy="801152"/>
          </a:xfrm>
          <a:custGeom>
            <a:avLst/>
            <a:gdLst/>
            <a:ahLst/>
            <a:cxnLst/>
            <a:rect r="r" b="b" t="t" l="l"/>
            <a:pathLst>
              <a:path h="801152" w="977015">
                <a:moveTo>
                  <a:pt x="0" y="0"/>
                </a:moveTo>
                <a:lnTo>
                  <a:pt x="977015" y="0"/>
                </a:lnTo>
                <a:lnTo>
                  <a:pt x="977015" y="801152"/>
                </a:lnTo>
                <a:lnTo>
                  <a:pt x="0" y="80115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3121441" y="2947445"/>
            <a:ext cx="303631" cy="479102"/>
          </a:xfrm>
          <a:custGeom>
            <a:avLst/>
            <a:gdLst/>
            <a:ahLst/>
            <a:cxnLst/>
            <a:rect r="r" b="b" t="t" l="l"/>
            <a:pathLst>
              <a:path h="479102" w="303631">
                <a:moveTo>
                  <a:pt x="0" y="0"/>
                </a:moveTo>
                <a:lnTo>
                  <a:pt x="303631" y="0"/>
                </a:lnTo>
                <a:lnTo>
                  <a:pt x="303631" y="479102"/>
                </a:lnTo>
                <a:lnTo>
                  <a:pt x="0" y="47910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8393921" y="2880770"/>
            <a:ext cx="6480998" cy="598498"/>
          </a:xfrm>
          <a:prstGeom prst="rect">
            <a:avLst/>
          </a:prstGeom>
        </p:spPr>
        <p:txBody>
          <a:bodyPr anchor="t" rtlCol="false" tIns="0" lIns="0" bIns="0" rIns="0">
            <a:spAutoFit/>
          </a:bodyPr>
          <a:lstStyle/>
          <a:p>
            <a:pPr algn="l">
              <a:lnSpc>
                <a:spcPts val="4932"/>
              </a:lnSpc>
            </a:pPr>
            <a:r>
              <a:rPr lang="en-US" sz="3523" b="true">
                <a:solidFill>
                  <a:srgbClr val="1A5666"/>
                </a:solidFill>
                <a:latin typeface="Proxima Nova Bold"/>
                <a:ea typeface="Proxima Nova Bold"/>
                <a:cs typeface="Proxima Nova Bold"/>
                <a:sym typeface="Proxima Nova Bold"/>
              </a:rPr>
              <a:t>Unanswered Problems</a:t>
            </a:r>
          </a:p>
        </p:txBody>
      </p:sp>
      <p:sp>
        <p:nvSpPr>
          <p:cNvPr name="TextBox 14" id="14"/>
          <p:cNvSpPr txBox="true"/>
          <p:nvPr/>
        </p:nvSpPr>
        <p:spPr>
          <a:xfrm rot="0">
            <a:off x="3876414" y="401659"/>
            <a:ext cx="10535172" cy="819874"/>
          </a:xfrm>
          <a:prstGeom prst="rect">
            <a:avLst/>
          </a:prstGeom>
        </p:spPr>
        <p:txBody>
          <a:bodyPr anchor="t" rtlCol="false" tIns="0" lIns="0" bIns="0" rIns="0">
            <a:spAutoFit/>
          </a:bodyPr>
          <a:lstStyle/>
          <a:p>
            <a:pPr algn="ctr" marL="0" indent="0" lvl="0">
              <a:lnSpc>
                <a:spcPts val="6785"/>
              </a:lnSpc>
              <a:spcBef>
                <a:spcPct val="0"/>
              </a:spcBef>
            </a:pPr>
            <a:r>
              <a:rPr lang="en-US" sz="4846">
                <a:solidFill>
                  <a:srgbClr val="1A5666"/>
                </a:solidFill>
                <a:latin typeface="Allerta Stencil"/>
                <a:ea typeface="Allerta Stencil"/>
                <a:cs typeface="Allerta Stencil"/>
                <a:sym typeface="Allerta Stencil"/>
              </a:rPr>
              <a:t>Solution </a:t>
            </a:r>
            <a:r>
              <a:rPr lang="en-US" sz="4846">
                <a:solidFill>
                  <a:srgbClr val="1A5666"/>
                </a:solidFill>
                <a:latin typeface="Allerta Stencil"/>
                <a:ea typeface="Allerta Stencil"/>
                <a:cs typeface="Allerta Stencil"/>
                <a:sym typeface="Allerta Stencil"/>
              </a:rPr>
              <a:t>Overview</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5479588" y="4312467"/>
            <a:ext cx="14182241" cy="9669710"/>
          </a:xfrm>
          <a:custGeom>
            <a:avLst/>
            <a:gdLst/>
            <a:ahLst/>
            <a:cxnLst/>
            <a:rect r="r" b="b" t="t" l="l"/>
            <a:pathLst>
              <a:path h="9669710" w="14182241">
                <a:moveTo>
                  <a:pt x="0" y="0"/>
                </a:moveTo>
                <a:lnTo>
                  <a:pt x="14182242" y="0"/>
                </a:lnTo>
                <a:lnTo>
                  <a:pt x="14182242" y="9669710"/>
                </a:lnTo>
                <a:lnTo>
                  <a:pt x="0" y="96697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702654" y="3172002"/>
            <a:ext cx="9061214" cy="5241064"/>
            <a:chOff x="0" y="0"/>
            <a:chExt cx="2386493" cy="1380362"/>
          </a:xfrm>
        </p:grpSpPr>
        <p:sp>
          <p:nvSpPr>
            <p:cNvPr name="Freeform 5" id="5"/>
            <p:cNvSpPr/>
            <p:nvPr/>
          </p:nvSpPr>
          <p:spPr>
            <a:xfrm flipH="false" flipV="false" rot="0">
              <a:off x="0" y="0"/>
              <a:ext cx="2386493" cy="1380362"/>
            </a:xfrm>
            <a:custGeom>
              <a:avLst/>
              <a:gdLst/>
              <a:ahLst/>
              <a:cxnLst/>
              <a:rect r="r" b="b" t="t" l="l"/>
              <a:pathLst>
                <a:path h="1380362" w="2386493">
                  <a:moveTo>
                    <a:pt x="43575" y="0"/>
                  </a:moveTo>
                  <a:lnTo>
                    <a:pt x="2342918" y="0"/>
                  </a:lnTo>
                  <a:cubicBezTo>
                    <a:pt x="2366984" y="0"/>
                    <a:pt x="2386493" y="19509"/>
                    <a:pt x="2386493" y="43575"/>
                  </a:cubicBezTo>
                  <a:lnTo>
                    <a:pt x="2386493" y="1336788"/>
                  </a:lnTo>
                  <a:cubicBezTo>
                    <a:pt x="2386493" y="1348345"/>
                    <a:pt x="2381902" y="1359428"/>
                    <a:pt x="2373730" y="1367600"/>
                  </a:cubicBezTo>
                  <a:cubicBezTo>
                    <a:pt x="2365558" y="1375772"/>
                    <a:pt x="2354475" y="1380362"/>
                    <a:pt x="2342918" y="1380362"/>
                  </a:cubicBezTo>
                  <a:lnTo>
                    <a:pt x="43575" y="1380362"/>
                  </a:lnTo>
                  <a:cubicBezTo>
                    <a:pt x="19509" y="1380362"/>
                    <a:pt x="0" y="1360853"/>
                    <a:pt x="0" y="1336788"/>
                  </a:cubicBezTo>
                  <a:lnTo>
                    <a:pt x="0" y="43575"/>
                  </a:lnTo>
                  <a:cubicBezTo>
                    <a:pt x="0" y="19509"/>
                    <a:pt x="19509" y="0"/>
                    <a:pt x="43575"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6" id="6"/>
            <p:cNvSpPr txBox="true"/>
            <p:nvPr/>
          </p:nvSpPr>
          <p:spPr>
            <a:xfrm>
              <a:off x="0" y="-38100"/>
              <a:ext cx="2386493" cy="141846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635112" y="2782084"/>
            <a:ext cx="5294307" cy="6556417"/>
          </a:xfrm>
          <a:custGeom>
            <a:avLst/>
            <a:gdLst/>
            <a:ahLst/>
            <a:cxnLst/>
            <a:rect r="r" b="b" t="t" l="l"/>
            <a:pathLst>
              <a:path h="6556417" w="5294307">
                <a:moveTo>
                  <a:pt x="0" y="0"/>
                </a:moveTo>
                <a:lnTo>
                  <a:pt x="5294307" y="0"/>
                </a:lnTo>
                <a:lnTo>
                  <a:pt x="5294307" y="6556417"/>
                </a:lnTo>
                <a:lnTo>
                  <a:pt x="0" y="6556417"/>
                </a:lnTo>
                <a:lnTo>
                  <a:pt x="0" y="0"/>
                </a:lnTo>
                <a:close/>
              </a:path>
            </a:pathLst>
          </a:custGeom>
          <a:blipFill>
            <a:blip r:embed="rId6"/>
            <a:stretch>
              <a:fillRect l="0" t="0" r="0" b="0"/>
            </a:stretch>
          </a:blipFill>
        </p:spPr>
      </p:sp>
      <p:sp>
        <p:nvSpPr>
          <p:cNvPr name="TextBox 8" id="8"/>
          <p:cNvSpPr txBox="true"/>
          <p:nvPr/>
        </p:nvSpPr>
        <p:spPr>
          <a:xfrm rot="0">
            <a:off x="8944994" y="3661474"/>
            <a:ext cx="8818874" cy="4204970"/>
          </a:xfrm>
          <a:prstGeom prst="rect">
            <a:avLst/>
          </a:prstGeom>
        </p:spPr>
        <p:txBody>
          <a:bodyPr anchor="t" rtlCol="false" tIns="0" lIns="0" bIns="0" rIns="0">
            <a:spAutoFit/>
          </a:bodyPr>
          <a:lstStyle/>
          <a:p>
            <a:pPr algn="just">
              <a:lnSpc>
                <a:spcPts val="3919"/>
              </a:lnSpc>
            </a:pPr>
            <a:r>
              <a:rPr lang="en-US" sz="2799" b="true">
                <a:solidFill>
                  <a:srgbClr val="1A5666"/>
                </a:solidFill>
                <a:latin typeface="Proxima Nova Bold"/>
                <a:ea typeface="Proxima Nova Bold"/>
                <a:cs typeface="Proxima Nova Bold"/>
                <a:sym typeface="Proxima Nova Bold"/>
              </a:rPr>
              <a:t>Structure</a:t>
            </a:r>
          </a:p>
          <a:p>
            <a:pPr algn="just">
              <a:lnSpc>
                <a:spcPts val="2940"/>
              </a:lnSpc>
            </a:pPr>
          </a:p>
          <a:p>
            <a:pPr algn="just">
              <a:lnSpc>
                <a:spcPts val="2940"/>
              </a:lnSpc>
            </a:pPr>
            <a:r>
              <a:rPr lang="en-US" b="true" sz="2100">
                <a:solidFill>
                  <a:srgbClr val="1A5666"/>
                </a:solidFill>
                <a:latin typeface="Proxima Nova Bold"/>
                <a:ea typeface="Proxima Nova Bold"/>
                <a:cs typeface="Proxima Nova Bold"/>
                <a:sym typeface="Proxima Nova Bold"/>
              </a:rPr>
              <a:t>(1) Multi-Conditional Approximated Time-Independent Energy Guidance</a:t>
            </a:r>
          </a:p>
          <a:p>
            <a:pPr algn="just" marL="453390" indent="-226695" lvl="1">
              <a:lnSpc>
                <a:spcPts val="2940"/>
              </a:lnSpc>
              <a:buFont typeface="Arial"/>
              <a:buChar char="•"/>
            </a:pPr>
            <a:r>
              <a:rPr lang="en-US" sz="2100">
                <a:solidFill>
                  <a:srgbClr val="1A5666"/>
                </a:solidFill>
                <a:latin typeface="Proxima Nova"/>
                <a:ea typeface="Proxima Nova"/>
                <a:cs typeface="Proxima Nova"/>
                <a:sym typeface="Proxima Nova"/>
              </a:rPr>
              <a:t>Base training-free multi-conditional denoising process, </a:t>
            </a:r>
          </a:p>
          <a:p>
            <a:pPr algn="just">
              <a:lnSpc>
                <a:spcPts val="2940"/>
              </a:lnSpc>
            </a:pPr>
            <a:r>
              <a:rPr lang="en-US" sz="2100">
                <a:solidFill>
                  <a:srgbClr val="1A5666"/>
                </a:solidFill>
                <a:latin typeface="Proxima Nova"/>
                <a:ea typeface="Proxima Nova"/>
                <a:cs typeface="Proxima Nova"/>
                <a:sym typeface="Proxima Nova"/>
              </a:rPr>
              <a:t>      </a:t>
            </a:r>
            <a:r>
              <a:rPr lang="en-US" sz="2100">
                <a:solidFill>
                  <a:srgbClr val="1A5666"/>
                </a:solidFill>
                <a:latin typeface="Proxima Nova"/>
                <a:ea typeface="Proxima Nova"/>
                <a:cs typeface="Proxima Nova"/>
                <a:sym typeface="Proxima Nova"/>
              </a:rPr>
              <a:t>flexible to enhancements</a:t>
            </a:r>
          </a:p>
          <a:p>
            <a:pPr algn="just">
              <a:lnSpc>
                <a:spcPts val="2940"/>
              </a:lnSpc>
            </a:pPr>
          </a:p>
          <a:p>
            <a:pPr algn="just">
              <a:lnSpc>
                <a:spcPts val="2940"/>
              </a:lnSpc>
            </a:pPr>
            <a:r>
              <a:rPr lang="en-US" sz="2100">
                <a:solidFill>
                  <a:srgbClr val="1A5666"/>
                </a:solidFill>
                <a:latin typeface="Proxima Nova"/>
                <a:ea typeface="Proxima Nova"/>
                <a:cs typeface="Proxima Nova"/>
                <a:sym typeface="Proxima Nova"/>
              </a:rPr>
              <a:t>(</a:t>
            </a:r>
            <a:r>
              <a:rPr lang="en-US" b="true" sz="2100">
                <a:solidFill>
                  <a:srgbClr val="1A5666"/>
                </a:solidFill>
                <a:latin typeface="Proxima Nova Bold"/>
                <a:ea typeface="Proxima Nova Bold"/>
                <a:cs typeface="Proxima Nova Bold"/>
                <a:sym typeface="Proxima Nova Bold"/>
              </a:rPr>
              <a:t>2) Clean Image Approximation</a:t>
            </a:r>
          </a:p>
          <a:p>
            <a:pPr algn="just" marL="453390" indent="-226695" lvl="1">
              <a:lnSpc>
                <a:spcPts val="2940"/>
              </a:lnSpc>
              <a:buFont typeface="Arial"/>
              <a:buChar char="•"/>
            </a:pPr>
            <a:r>
              <a:rPr lang="en-US" sz="2100">
                <a:solidFill>
                  <a:srgbClr val="1A5666"/>
                </a:solidFill>
                <a:latin typeface="Proxima Nova"/>
                <a:ea typeface="Proxima Nova"/>
                <a:cs typeface="Proxima Nova"/>
                <a:sym typeface="Proxima Nova"/>
              </a:rPr>
              <a:t>Approximation of clean image </a:t>
            </a:r>
            <a:r>
              <a:rPr lang="en-US" sz="2100" i="true">
                <a:solidFill>
                  <a:srgbClr val="000000"/>
                </a:solidFill>
                <a:latin typeface="Proxima Nova Italics"/>
                <a:ea typeface="Proxima Nova Italics"/>
                <a:cs typeface="Proxima Nova Italics"/>
                <a:sym typeface="Proxima Nova Italics"/>
              </a:rPr>
              <a:t>X{0 | t}</a:t>
            </a:r>
            <a:r>
              <a:rPr lang="en-US" sz="2100">
                <a:solidFill>
                  <a:srgbClr val="1A5666"/>
                </a:solidFill>
                <a:latin typeface="Proxima Nova"/>
                <a:ea typeface="Proxima Nova"/>
                <a:cs typeface="Proxima Nova"/>
                <a:sym typeface="Proxima Nova"/>
              </a:rPr>
              <a:t> from noisy image </a:t>
            </a:r>
            <a:r>
              <a:rPr lang="en-US" sz="2100" i="true">
                <a:solidFill>
                  <a:srgbClr val="000000"/>
                </a:solidFill>
                <a:latin typeface="Proxima Nova Italics"/>
                <a:ea typeface="Proxima Nova Italics"/>
                <a:cs typeface="Proxima Nova Italics"/>
                <a:sym typeface="Proxima Nova Italics"/>
              </a:rPr>
              <a:t>X{t}</a:t>
            </a:r>
          </a:p>
          <a:p>
            <a:pPr algn="just">
              <a:lnSpc>
                <a:spcPts val="2940"/>
              </a:lnSpc>
            </a:pPr>
          </a:p>
          <a:p>
            <a:pPr algn="just">
              <a:lnSpc>
                <a:spcPts val="2940"/>
              </a:lnSpc>
            </a:pPr>
            <a:r>
              <a:rPr lang="en-US" b="true" sz="2100">
                <a:solidFill>
                  <a:srgbClr val="1A5666"/>
                </a:solidFill>
                <a:latin typeface="Proxima Nova Bold"/>
                <a:ea typeface="Proxima Nova Bold"/>
                <a:cs typeface="Proxima Nova Bold"/>
                <a:sym typeface="Proxima Nova Bold"/>
              </a:rPr>
              <a:t>(3) Interaction Modelling</a:t>
            </a:r>
          </a:p>
          <a:p>
            <a:pPr algn="just" marL="453390" indent="-226695" lvl="1">
              <a:lnSpc>
                <a:spcPts val="2940"/>
              </a:lnSpc>
              <a:buFont typeface="Arial"/>
              <a:buChar char="•"/>
            </a:pPr>
            <a:r>
              <a:rPr lang="en-US" sz="2100">
                <a:solidFill>
                  <a:srgbClr val="1A5666"/>
                </a:solidFill>
                <a:latin typeface="Proxima Nova"/>
                <a:ea typeface="Proxima Nova"/>
                <a:cs typeface="Proxima Nova"/>
                <a:sym typeface="Proxima Nova"/>
              </a:rPr>
              <a:t>Captures complex, non-linear interdependencies between conditions</a:t>
            </a:r>
          </a:p>
        </p:txBody>
      </p:sp>
      <p:sp>
        <p:nvSpPr>
          <p:cNvPr name="Freeform 9" id="9"/>
          <p:cNvSpPr/>
          <p:nvPr/>
        </p:nvSpPr>
        <p:spPr>
          <a:xfrm flipH="false" flipV="false" rot="0">
            <a:off x="-3580450" y="-4349682"/>
            <a:ext cx="8144904" cy="5884693"/>
          </a:xfrm>
          <a:custGeom>
            <a:avLst/>
            <a:gdLst/>
            <a:ahLst/>
            <a:cxnLst/>
            <a:rect r="r" b="b" t="t" l="l"/>
            <a:pathLst>
              <a:path h="5884693" w="8144904">
                <a:moveTo>
                  <a:pt x="0" y="0"/>
                </a:moveTo>
                <a:lnTo>
                  <a:pt x="8144904" y="0"/>
                </a:lnTo>
                <a:lnTo>
                  <a:pt x="8144904" y="5884693"/>
                </a:lnTo>
                <a:lnTo>
                  <a:pt x="0" y="5884693"/>
                </a:lnTo>
                <a:lnTo>
                  <a:pt x="0" y="0"/>
                </a:lnTo>
                <a:close/>
              </a:path>
            </a:pathLst>
          </a:custGeom>
          <a:blipFill>
            <a:blip r:embed="rId7">
              <a:alphaModFix amt="43999"/>
            </a:blip>
            <a:stretch>
              <a:fillRect l="0" t="0" r="0" b="0"/>
            </a:stretch>
          </a:blipFill>
        </p:spPr>
      </p:sp>
      <p:sp>
        <p:nvSpPr>
          <p:cNvPr name="TextBox 10" id="10"/>
          <p:cNvSpPr txBox="true"/>
          <p:nvPr/>
        </p:nvSpPr>
        <p:spPr>
          <a:xfrm rot="0">
            <a:off x="3876414" y="447584"/>
            <a:ext cx="10535172" cy="819874"/>
          </a:xfrm>
          <a:prstGeom prst="rect">
            <a:avLst/>
          </a:prstGeom>
        </p:spPr>
        <p:txBody>
          <a:bodyPr anchor="t" rtlCol="false" tIns="0" lIns="0" bIns="0" rIns="0">
            <a:spAutoFit/>
          </a:bodyPr>
          <a:lstStyle/>
          <a:p>
            <a:pPr algn="ctr" marL="0" indent="0" lvl="0">
              <a:lnSpc>
                <a:spcPts val="6785"/>
              </a:lnSpc>
              <a:spcBef>
                <a:spcPct val="0"/>
              </a:spcBef>
            </a:pPr>
            <a:r>
              <a:rPr lang="en-US" sz="4846">
                <a:solidFill>
                  <a:srgbClr val="1A5666"/>
                </a:solidFill>
                <a:latin typeface="Allerta Stencil"/>
                <a:ea typeface="Allerta Stencil"/>
                <a:cs typeface="Allerta Stencil"/>
                <a:sym typeface="Allerta Stencil"/>
              </a:rPr>
              <a:t>Solution </a:t>
            </a:r>
            <a:r>
              <a:rPr lang="en-US" sz="4846">
                <a:solidFill>
                  <a:srgbClr val="1A5666"/>
                </a:solidFill>
                <a:latin typeface="Allerta Stencil"/>
                <a:ea typeface="Allerta Stencil"/>
                <a:cs typeface="Allerta Stencil"/>
                <a:sym typeface="Allerta Stencil"/>
              </a:rPr>
              <a:t>Overview -</a:t>
            </a:r>
          </a:p>
        </p:txBody>
      </p:sp>
      <p:sp>
        <p:nvSpPr>
          <p:cNvPr name="TextBox 11" id="11"/>
          <p:cNvSpPr txBox="true"/>
          <p:nvPr/>
        </p:nvSpPr>
        <p:spPr>
          <a:xfrm rot="0">
            <a:off x="5804284" y="1487386"/>
            <a:ext cx="8607302" cy="1243965"/>
          </a:xfrm>
          <a:prstGeom prst="rect">
            <a:avLst/>
          </a:prstGeom>
        </p:spPr>
        <p:txBody>
          <a:bodyPr anchor="t" rtlCol="false" tIns="0" lIns="0" bIns="0" rIns="0">
            <a:spAutoFit/>
          </a:bodyPr>
          <a:lstStyle/>
          <a:p>
            <a:pPr algn="ctr">
              <a:lnSpc>
                <a:spcPts val="3359"/>
              </a:lnSpc>
              <a:spcBef>
                <a:spcPct val="0"/>
              </a:spcBef>
            </a:pPr>
            <a:r>
              <a:rPr lang="en-US" sz="2399">
                <a:solidFill>
                  <a:srgbClr val="1A5666"/>
                </a:solidFill>
                <a:latin typeface="Allerta Stencil"/>
                <a:ea typeface="Allerta Stencil"/>
                <a:cs typeface="Allerta Stencil"/>
                <a:sym typeface="Allerta Stencil"/>
              </a:rPr>
              <a:t>Mutli-Conditional Approximated Time-Independent Energy Guidance with Effective Interaction Modelling within the Diffusion Model Denoising Process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5746240" y="4614176"/>
            <a:ext cx="14876002" cy="12333558"/>
          </a:xfrm>
          <a:custGeom>
            <a:avLst/>
            <a:gdLst/>
            <a:ahLst/>
            <a:cxnLst/>
            <a:rect r="r" b="b" t="t" l="l"/>
            <a:pathLst>
              <a:path h="12333558" w="14876002">
                <a:moveTo>
                  <a:pt x="0" y="0"/>
                </a:moveTo>
                <a:lnTo>
                  <a:pt x="14876001" y="0"/>
                </a:lnTo>
                <a:lnTo>
                  <a:pt x="14876001" y="12333558"/>
                </a:lnTo>
                <a:lnTo>
                  <a:pt x="0" y="123335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2984705"/>
            <a:ext cx="9771859" cy="6242412"/>
            <a:chOff x="0" y="0"/>
            <a:chExt cx="2573658" cy="1644092"/>
          </a:xfrm>
        </p:grpSpPr>
        <p:sp>
          <p:nvSpPr>
            <p:cNvPr name="Freeform 5" id="5"/>
            <p:cNvSpPr/>
            <p:nvPr/>
          </p:nvSpPr>
          <p:spPr>
            <a:xfrm flipH="false" flipV="false" rot="0">
              <a:off x="0" y="0"/>
              <a:ext cx="2573658" cy="1644092"/>
            </a:xfrm>
            <a:custGeom>
              <a:avLst/>
              <a:gdLst/>
              <a:ahLst/>
              <a:cxnLst/>
              <a:rect r="r" b="b" t="t" l="l"/>
              <a:pathLst>
                <a:path h="1644092" w="2573658">
                  <a:moveTo>
                    <a:pt x="40406" y="0"/>
                  </a:moveTo>
                  <a:lnTo>
                    <a:pt x="2533253" y="0"/>
                  </a:lnTo>
                  <a:cubicBezTo>
                    <a:pt x="2555568" y="0"/>
                    <a:pt x="2573658" y="18090"/>
                    <a:pt x="2573658" y="40406"/>
                  </a:cubicBezTo>
                  <a:lnTo>
                    <a:pt x="2573658" y="1603687"/>
                  </a:lnTo>
                  <a:cubicBezTo>
                    <a:pt x="2573658" y="1614403"/>
                    <a:pt x="2569401" y="1624680"/>
                    <a:pt x="2561824" y="1632258"/>
                  </a:cubicBezTo>
                  <a:cubicBezTo>
                    <a:pt x="2554246" y="1639835"/>
                    <a:pt x="2543969" y="1644092"/>
                    <a:pt x="2533253" y="1644092"/>
                  </a:cubicBezTo>
                  <a:lnTo>
                    <a:pt x="40406" y="1644092"/>
                  </a:lnTo>
                  <a:cubicBezTo>
                    <a:pt x="18090" y="1644092"/>
                    <a:pt x="0" y="1626002"/>
                    <a:pt x="0" y="1603687"/>
                  </a:cubicBezTo>
                  <a:lnTo>
                    <a:pt x="0" y="40406"/>
                  </a:lnTo>
                  <a:cubicBezTo>
                    <a:pt x="0" y="29689"/>
                    <a:pt x="4257" y="19412"/>
                    <a:pt x="11835" y="11835"/>
                  </a:cubicBezTo>
                  <a:cubicBezTo>
                    <a:pt x="19412" y="4257"/>
                    <a:pt x="29689" y="0"/>
                    <a:pt x="40406"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6" id="6"/>
            <p:cNvSpPr txBox="true"/>
            <p:nvPr/>
          </p:nvSpPr>
          <p:spPr>
            <a:xfrm>
              <a:off x="0" y="-38100"/>
              <a:ext cx="2573658" cy="168219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1152647" y="3505182"/>
            <a:ext cx="6795521" cy="5003202"/>
          </a:xfrm>
          <a:custGeom>
            <a:avLst/>
            <a:gdLst/>
            <a:ahLst/>
            <a:cxnLst/>
            <a:rect r="r" b="b" t="t" l="l"/>
            <a:pathLst>
              <a:path h="5003202" w="6795521">
                <a:moveTo>
                  <a:pt x="0" y="0"/>
                </a:moveTo>
                <a:lnTo>
                  <a:pt x="6795521" y="0"/>
                </a:lnTo>
                <a:lnTo>
                  <a:pt x="6795521" y="5003202"/>
                </a:lnTo>
                <a:lnTo>
                  <a:pt x="0" y="5003202"/>
                </a:lnTo>
                <a:lnTo>
                  <a:pt x="0" y="0"/>
                </a:lnTo>
                <a:close/>
              </a:path>
            </a:pathLst>
          </a:custGeom>
          <a:blipFill>
            <a:blip r:embed="rId6"/>
            <a:stretch>
              <a:fillRect l="0" t="0" r="0" b="0"/>
            </a:stretch>
          </a:blipFill>
        </p:spPr>
      </p:sp>
      <p:sp>
        <p:nvSpPr>
          <p:cNvPr name="TextBox 8" id="8"/>
          <p:cNvSpPr txBox="true"/>
          <p:nvPr/>
        </p:nvSpPr>
        <p:spPr>
          <a:xfrm rot="0">
            <a:off x="3876414" y="485238"/>
            <a:ext cx="10535172" cy="2370544"/>
          </a:xfrm>
          <a:prstGeom prst="rect">
            <a:avLst/>
          </a:prstGeom>
        </p:spPr>
        <p:txBody>
          <a:bodyPr anchor="t" rtlCol="false" tIns="0" lIns="0" bIns="0" rIns="0">
            <a:spAutoFit/>
          </a:bodyPr>
          <a:lstStyle/>
          <a:p>
            <a:pPr algn="ctr" marL="0" indent="0" lvl="0">
              <a:lnSpc>
                <a:spcPts val="6365"/>
              </a:lnSpc>
              <a:spcBef>
                <a:spcPct val="0"/>
              </a:spcBef>
            </a:pPr>
            <a:r>
              <a:rPr lang="en-US" sz="4546">
                <a:solidFill>
                  <a:srgbClr val="1A5666"/>
                </a:solidFill>
                <a:latin typeface="Allerta Stencil"/>
                <a:ea typeface="Allerta Stencil"/>
                <a:cs typeface="Allerta Stencil"/>
                <a:sym typeface="Allerta Stencil"/>
              </a:rPr>
              <a:t>Multi-Conditional</a:t>
            </a:r>
            <a:r>
              <a:rPr lang="en-US" sz="4546" strike="noStrike" u="none">
                <a:solidFill>
                  <a:srgbClr val="1A5666"/>
                </a:solidFill>
                <a:latin typeface="Allerta Stencil"/>
                <a:ea typeface="Allerta Stencil"/>
                <a:cs typeface="Allerta Stencil"/>
                <a:sym typeface="Allerta Stencil"/>
              </a:rPr>
              <a:t> Time-Independent Approximated Energy Guidance</a:t>
            </a:r>
          </a:p>
        </p:txBody>
      </p:sp>
      <p:sp>
        <p:nvSpPr>
          <p:cNvPr name="TextBox 9" id="9"/>
          <p:cNvSpPr txBox="true"/>
          <p:nvPr/>
        </p:nvSpPr>
        <p:spPr>
          <a:xfrm rot="0">
            <a:off x="1253203" y="3524232"/>
            <a:ext cx="9398711" cy="5460464"/>
          </a:xfrm>
          <a:prstGeom prst="rect">
            <a:avLst/>
          </a:prstGeom>
        </p:spPr>
        <p:txBody>
          <a:bodyPr anchor="t" rtlCol="false" tIns="0" lIns="0" bIns="0" rIns="0">
            <a:spAutoFit/>
          </a:bodyPr>
          <a:lstStyle/>
          <a:p>
            <a:pPr algn="just">
              <a:lnSpc>
                <a:spcPts val="3144"/>
              </a:lnSpc>
            </a:pPr>
            <a:r>
              <a:rPr lang="en-US" sz="2246" b="true">
                <a:solidFill>
                  <a:srgbClr val="1A5666"/>
                </a:solidFill>
                <a:latin typeface="Proxima Nova Bold"/>
                <a:ea typeface="Proxima Nova Bold"/>
                <a:cs typeface="Proxima Nova Bold"/>
                <a:sym typeface="Proxima Nova Bold"/>
              </a:rPr>
              <a:t>(1) Multi-Conditional Time-Independent Approximated Energy Guidance</a:t>
            </a:r>
          </a:p>
          <a:p>
            <a:pPr algn="just">
              <a:lnSpc>
                <a:spcPts val="3144"/>
              </a:lnSpc>
            </a:pPr>
            <a:r>
              <a:rPr lang="en-US" sz="2246" b="true">
                <a:solidFill>
                  <a:srgbClr val="1A5666"/>
                </a:solidFill>
                <a:latin typeface="Proxima Nova Bold"/>
                <a:ea typeface="Proxima Nova Bold"/>
                <a:cs typeface="Proxima Nova Bold"/>
                <a:sym typeface="Proxima Nova Bold"/>
              </a:rPr>
              <a:t>     (No Interaction Modelling)</a:t>
            </a:r>
          </a:p>
          <a:p>
            <a:pPr algn="just">
              <a:lnSpc>
                <a:spcPts val="2724"/>
              </a:lnSpc>
            </a:pPr>
          </a:p>
          <a:p>
            <a:pPr algn="just" marL="441752" indent="-220876" lvl="1">
              <a:lnSpc>
                <a:spcPts val="2864"/>
              </a:lnSpc>
              <a:buFont typeface="Arial"/>
              <a:buChar char="•"/>
            </a:pPr>
            <a:r>
              <a:rPr lang="en-US" sz="2046">
                <a:solidFill>
                  <a:srgbClr val="1A5666"/>
                </a:solidFill>
                <a:latin typeface="Proxima Nova"/>
                <a:ea typeface="Proxima Nova"/>
                <a:cs typeface="Proxima Nova"/>
                <a:sym typeface="Proxima Nova"/>
              </a:rPr>
              <a:t>Definition</a:t>
            </a:r>
          </a:p>
          <a:p>
            <a:pPr algn="just">
              <a:lnSpc>
                <a:spcPts val="2864"/>
              </a:lnSpc>
            </a:pPr>
          </a:p>
          <a:p>
            <a:pPr algn="just">
              <a:lnSpc>
                <a:spcPts val="2864"/>
              </a:lnSpc>
            </a:pPr>
          </a:p>
          <a:p>
            <a:pPr algn="just">
              <a:lnSpc>
                <a:spcPts val="2864"/>
              </a:lnSpc>
            </a:pPr>
            <a:r>
              <a:rPr lang="en-US" sz="2046">
                <a:solidFill>
                  <a:srgbClr val="1A5666"/>
                </a:solidFill>
                <a:latin typeface="Proxima Nova"/>
                <a:ea typeface="Proxima Nova"/>
                <a:cs typeface="Proxima Nova"/>
                <a:sym typeface="Proxima Nova"/>
              </a:rPr>
              <a:t>      </a:t>
            </a:r>
          </a:p>
          <a:p>
            <a:pPr algn="just">
              <a:lnSpc>
                <a:spcPts val="2864"/>
              </a:lnSpc>
            </a:pPr>
            <a:r>
              <a:rPr lang="en-US" sz="2046">
                <a:solidFill>
                  <a:srgbClr val="1A5666"/>
                </a:solidFill>
                <a:latin typeface="Proxima Nova"/>
                <a:ea typeface="Proxima Nova"/>
                <a:cs typeface="Proxima Nova"/>
                <a:sym typeface="Proxima Nova"/>
              </a:rPr>
              <a:t>      where:</a:t>
            </a:r>
          </a:p>
          <a:p>
            <a:pPr algn="just">
              <a:lnSpc>
                <a:spcPts val="2864"/>
              </a:lnSpc>
            </a:pPr>
            <a:r>
              <a:rPr lang="en-US" sz="2046">
                <a:solidFill>
                  <a:srgbClr val="1A5666"/>
                </a:solidFill>
                <a:latin typeface="Proxima Nova"/>
                <a:ea typeface="Proxima Nova"/>
                <a:cs typeface="Proxima Nova"/>
                <a:sym typeface="Proxima Nova"/>
              </a:rPr>
              <a:t>     (1)  </a:t>
            </a:r>
            <a:r>
              <a:rPr lang="en-US" sz="2046" i="true">
                <a:solidFill>
                  <a:srgbClr val="000000"/>
                </a:solidFill>
                <a:latin typeface="Proxima Nova Italics"/>
                <a:ea typeface="Proxima Nova Italics"/>
                <a:cs typeface="Proxima Nova Italics"/>
                <a:sym typeface="Proxima Nova Italics"/>
              </a:rPr>
              <a:t>ci</a:t>
            </a:r>
            <a:r>
              <a:rPr lang="en-US" sz="2046">
                <a:solidFill>
                  <a:srgbClr val="1A5666"/>
                </a:solidFill>
                <a:latin typeface="Proxima Nova"/>
                <a:ea typeface="Proxima Nova"/>
                <a:cs typeface="Proxima Nova"/>
                <a:sym typeface="Proxima Nova"/>
              </a:rPr>
              <a:t> represents a given condition </a:t>
            </a:r>
            <a:r>
              <a:rPr lang="en-US" sz="2046" i="true">
                <a:solidFill>
                  <a:srgbClr val="000000"/>
                </a:solidFill>
                <a:latin typeface="Proxima Nova Italics"/>
                <a:ea typeface="Proxima Nova Italics"/>
                <a:cs typeface="Proxima Nova Italics"/>
                <a:sym typeface="Proxima Nova Italics"/>
              </a:rPr>
              <a:t>i</a:t>
            </a:r>
          </a:p>
          <a:p>
            <a:pPr algn="just">
              <a:lnSpc>
                <a:spcPts val="2864"/>
              </a:lnSpc>
            </a:pPr>
            <a:r>
              <a:rPr lang="en-US" sz="2046">
                <a:solidFill>
                  <a:srgbClr val="1A5666"/>
                </a:solidFill>
                <a:latin typeface="Proxima Nova"/>
                <a:ea typeface="Proxima Nova"/>
                <a:cs typeface="Proxima Nova"/>
                <a:sym typeface="Proxima Nova"/>
              </a:rPr>
              <a:t>     (2) </a:t>
            </a:r>
            <a:r>
              <a:rPr lang="en-US" sz="2046" i="true">
                <a:solidFill>
                  <a:srgbClr val="000000"/>
                </a:solidFill>
                <a:latin typeface="Proxima Nova Italics"/>
                <a:ea typeface="Proxima Nova Italics"/>
                <a:cs typeface="Proxima Nova Italics"/>
                <a:sym typeface="Proxima Nova Italics"/>
              </a:rPr>
              <a:t>X{0 | t}</a:t>
            </a:r>
            <a:r>
              <a:rPr lang="en-US" sz="2046">
                <a:solidFill>
                  <a:srgbClr val="1A5666"/>
                </a:solidFill>
                <a:latin typeface="Proxima Nova"/>
                <a:ea typeface="Proxima Nova"/>
                <a:cs typeface="Proxima Nova"/>
                <a:sym typeface="Proxima Nova"/>
              </a:rPr>
              <a:t> represents the approximated clean image at time step </a:t>
            </a:r>
            <a:r>
              <a:rPr lang="en-US" sz="2046" i="true">
                <a:solidFill>
                  <a:srgbClr val="000000"/>
                </a:solidFill>
                <a:latin typeface="Proxima Nova Italics"/>
                <a:ea typeface="Proxima Nova Italics"/>
                <a:cs typeface="Proxima Nova Italics"/>
                <a:sym typeface="Proxima Nova Italics"/>
              </a:rPr>
              <a:t>t</a:t>
            </a:r>
          </a:p>
          <a:p>
            <a:pPr algn="just">
              <a:lnSpc>
                <a:spcPts val="2864"/>
              </a:lnSpc>
            </a:pPr>
          </a:p>
          <a:p>
            <a:pPr algn="just">
              <a:lnSpc>
                <a:spcPts val="2864"/>
              </a:lnSpc>
            </a:pPr>
            <a:r>
              <a:rPr lang="en-US" sz="2046">
                <a:solidFill>
                  <a:srgbClr val="1A5666"/>
                </a:solidFill>
                <a:latin typeface="Proxima Nova"/>
                <a:ea typeface="Proxima Nova"/>
                <a:cs typeface="Proxima Nova"/>
                <a:sym typeface="Proxima Nova"/>
              </a:rPr>
              <a:t>     (3)                                     the distance between condition</a:t>
            </a:r>
            <a:r>
              <a:rPr lang="en-US" sz="2046" i="true">
                <a:solidFill>
                  <a:srgbClr val="000000"/>
                </a:solidFill>
                <a:latin typeface="Proxima Nova Italics"/>
                <a:ea typeface="Proxima Nova Italics"/>
                <a:cs typeface="Proxima Nova Italics"/>
                <a:sym typeface="Proxima Nova Italics"/>
              </a:rPr>
              <a:t> i</a:t>
            </a:r>
            <a:r>
              <a:rPr lang="en-US" sz="2046">
                <a:solidFill>
                  <a:srgbClr val="1A5666"/>
                </a:solidFill>
                <a:latin typeface="Proxima Nova"/>
                <a:ea typeface="Proxima Nova"/>
                <a:cs typeface="Proxima Nova"/>
                <a:sym typeface="Proxima Nova"/>
              </a:rPr>
              <a:t>, computed by a </a:t>
            </a:r>
          </a:p>
          <a:p>
            <a:pPr algn="just">
              <a:lnSpc>
                <a:spcPts val="2864"/>
              </a:lnSpc>
            </a:pPr>
            <a:r>
              <a:rPr lang="en-US" sz="2046">
                <a:solidFill>
                  <a:srgbClr val="1A5666"/>
                </a:solidFill>
                <a:latin typeface="Proxima Nova"/>
                <a:ea typeface="Proxima Nova"/>
                <a:cs typeface="Proxima Nova"/>
                <a:sym typeface="Proxima Nova"/>
              </a:rPr>
              <a:t>          pre-trained network that is specific to condition </a:t>
            </a:r>
            <a:r>
              <a:rPr lang="en-US" sz="2046" i="true">
                <a:solidFill>
                  <a:srgbClr val="000000"/>
                </a:solidFill>
                <a:latin typeface="Proxima Nova Italics"/>
                <a:ea typeface="Proxima Nova Italics"/>
                <a:cs typeface="Proxima Nova Italics"/>
                <a:sym typeface="Proxima Nova Italics"/>
              </a:rPr>
              <a:t>i</a:t>
            </a:r>
          </a:p>
          <a:p>
            <a:pPr algn="just">
              <a:lnSpc>
                <a:spcPts val="2864"/>
              </a:lnSpc>
            </a:pPr>
          </a:p>
          <a:p>
            <a:pPr algn="just">
              <a:lnSpc>
                <a:spcPts val="2864"/>
              </a:lnSpc>
            </a:pPr>
            <a:r>
              <a:rPr lang="en-US" sz="2046">
                <a:solidFill>
                  <a:srgbClr val="1A5666"/>
                </a:solidFill>
                <a:latin typeface="Proxima Nova"/>
                <a:ea typeface="Proxima Nova"/>
                <a:cs typeface="Proxima Nova"/>
                <a:sym typeface="Proxima Nova"/>
              </a:rPr>
              <a:t>     (4) </a:t>
            </a:r>
            <a:r>
              <a:rPr lang="en-US" sz="2046" i="true">
                <a:solidFill>
                  <a:srgbClr val="000000"/>
                </a:solidFill>
                <a:latin typeface="Proxima Nova Italics"/>
                <a:ea typeface="Proxima Nova Italics"/>
                <a:cs typeface="Proxima Nova Italics"/>
                <a:sym typeface="Proxima Nova Italics"/>
              </a:rPr>
              <a:t>λi</a:t>
            </a:r>
            <a:r>
              <a:rPr lang="en-US" sz="2046">
                <a:solidFill>
                  <a:srgbClr val="1A5666"/>
                </a:solidFill>
                <a:latin typeface="Proxima Nova"/>
                <a:ea typeface="Proxima Nova"/>
                <a:cs typeface="Proxima Nova"/>
                <a:sym typeface="Proxima Nova"/>
              </a:rPr>
              <a:t> represents the weighting factor of </a:t>
            </a:r>
          </a:p>
        </p:txBody>
      </p:sp>
      <p:sp>
        <p:nvSpPr>
          <p:cNvPr name="Freeform 10" id="10"/>
          <p:cNvSpPr/>
          <p:nvPr/>
        </p:nvSpPr>
        <p:spPr>
          <a:xfrm flipH="false" flipV="false" rot="0">
            <a:off x="-5832008" y="-1629595"/>
            <a:ext cx="8144904" cy="5884693"/>
          </a:xfrm>
          <a:custGeom>
            <a:avLst/>
            <a:gdLst/>
            <a:ahLst/>
            <a:cxnLst/>
            <a:rect r="r" b="b" t="t" l="l"/>
            <a:pathLst>
              <a:path h="5884693" w="8144904">
                <a:moveTo>
                  <a:pt x="0" y="0"/>
                </a:moveTo>
                <a:lnTo>
                  <a:pt x="8144903" y="0"/>
                </a:lnTo>
                <a:lnTo>
                  <a:pt x="8144903" y="5884693"/>
                </a:lnTo>
                <a:lnTo>
                  <a:pt x="0" y="5884693"/>
                </a:lnTo>
                <a:lnTo>
                  <a:pt x="0" y="0"/>
                </a:lnTo>
                <a:close/>
              </a:path>
            </a:pathLst>
          </a:custGeom>
          <a:blipFill>
            <a:blip r:embed="rId7">
              <a:alphaModFix amt="43999"/>
            </a:blip>
            <a:stretch>
              <a:fillRect l="0" t="0" r="0" b="0"/>
            </a:stretch>
          </a:blipFill>
        </p:spPr>
      </p:sp>
      <p:pic>
        <p:nvPicPr>
          <p:cNvPr name="Picture 11" id="11"/>
          <p:cNvPicPr>
            <a:picLocks noChangeAspect="true"/>
          </p:cNvPicPr>
          <p:nvPr/>
        </p:nvPicPr>
        <p:blipFill>
          <a:blip r:embed="rId8"/>
          <a:stretch>
            <a:fillRect/>
          </a:stretch>
        </p:blipFill>
        <p:spPr>
          <a:xfrm rot="0">
            <a:off x="2470356" y="4440887"/>
            <a:ext cx="6964406" cy="2146263"/>
          </a:xfrm>
          <a:prstGeom prst="rect">
            <a:avLst/>
          </a:prstGeom>
        </p:spPr>
      </p:pic>
      <p:pic>
        <p:nvPicPr>
          <p:cNvPr name="Picture 12" id="12"/>
          <p:cNvPicPr>
            <a:picLocks noChangeAspect="true"/>
          </p:cNvPicPr>
          <p:nvPr/>
        </p:nvPicPr>
        <p:blipFill>
          <a:blip r:embed="rId9"/>
          <a:stretch>
            <a:fillRect/>
          </a:stretch>
        </p:blipFill>
        <p:spPr>
          <a:xfrm rot="0">
            <a:off x="1800864" y="7227101"/>
            <a:ext cx="2652118" cy="901261"/>
          </a:xfrm>
          <a:prstGeom prst="rect">
            <a:avLst/>
          </a:prstGeom>
        </p:spPr>
      </p:pic>
      <p:pic>
        <p:nvPicPr>
          <p:cNvPr name="Picture 13" id="13"/>
          <p:cNvPicPr>
            <a:picLocks noChangeAspect="true"/>
          </p:cNvPicPr>
          <p:nvPr/>
        </p:nvPicPr>
        <p:blipFill>
          <a:blip r:embed="rId10"/>
          <a:stretch>
            <a:fillRect/>
          </a:stretch>
        </p:blipFill>
        <p:spPr>
          <a:xfrm rot="0">
            <a:off x="5969674" y="8296899"/>
            <a:ext cx="2652118" cy="901261"/>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5746240" y="4614176"/>
            <a:ext cx="14876002" cy="12333558"/>
          </a:xfrm>
          <a:custGeom>
            <a:avLst/>
            <a:gdLst/>
            <a:ahLst/>
            <a:cxnLst/>
            <a:rect r="r" b="b" t="t" l="l"/>
            <a:pathLst>
              <a:path h="12333558" w="14876002">
                <a:moveTo>
                  <a:pt x="0" y="0"/>
                </a:moveTo>
                <a:lnTo>
                  <a:pt x="14876001" y="0"/>
                </a:lnTo>
                <a:lnTo>
                  <a:pt x="14876001" y="12333558"/>
                </a:lnTo>
                <a:lnTo>
                  <a:pt x="0" y="123335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2984705"/>
            <a:ext cx="9771859" cy="6242412"/>
            <a:chOff x="0" y="0"/>
            <a:chExt cx="2573658" cy="1644092"/>
          </a:xfrm>
        </p:grpSpPr>
        <p:sp>
          <p:nvSpPr>
            <p:cNvPr name="Freeform 5" id="5"/>
            <p:cNvSpPr/>
            <p:nvPr/>
          </p:nvSpPr>
          <p:spPr>
            <a:xfrm flipH="false" flipV="false" rot="0">
              <a:off x="0" y="0"/>
              <a:ext cx="2573658" cy="1644092"/>
            </a:xfrm>
            <a:custGeom>
              <a:avLst/>
              <a:gdLst/>
              <a:ahLst/>
              <a:cxnLst/>
              <a:rect r="r" b="b" t="t" l="l"/>
              <a:pathLst>
                <a:path h="1644092" w="2573658">
                  <a:moveTo>
                    <a:pt x="40406" y="0"/>
                  </a:moveTo>
                  <a:lnTo>
                    <a:pt x="2533253" y="0"/>
                  </a:lnTo>
                  <a:cubicBezTo>
                    <a:pt x="2555568" y="0"/>
                    <a:pt x="2573658" y="18090"/>
                    <a:pt x="2573658" y="40406"/>
                  </a:cubicBezTo>
                  <a:lnTo>
                    <a:pt x="2573658" y="1603687"/>
                  </a:lnTo>
                  <a:cubicBezTo>
                    <a:pt x="2573658" y="1614403"/>
                    <a:pt x="2569401" y="1624680"/>
                    <a:pt x="2561824" y="1632258"/>
                  </a:cubicBezTo>
                  <a:cubicBezTo>
                    <a:pt x="2554246" y="1639835"/>
                    <a:pt x="2543969" y="1644092"/>
                    <a:pt x="2533253" y="1644092"/>
                  </a:cubicBezTo>
                  <a:lnTo>
                    <a:pt x="40406" y="1644092"/>
                  </a:lnTo>
                  <a:cubicBezTo>
                    <a:pt x="18090" y="1644092"/>
                    <a:pt x="0" y="1626002"/>
                    <a:pt x="0" y="1603687"/>
                  </a:cubicBezTo>
                  <a:lnTo>
                    <a:pt x="0" y="40406"/>
                  </a:lnTo>
                  <a:cubicBezTo>
                    <a:pt x="0" y="29689"/>
                    <a:pt x="4257" y="19412"/>
                    <a:pt x="11835" y="11835"/>
                  </a:cubicBezTo>
                  <a:cubicBezTo>
                    <a:pt x="19412" y="4257"/>
                    <a:pt x="29689" y="0"/>
                    <a:pt x="40406"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6" id="6"/>
            <p:cNvSpPr txBox="true"/>
            <p:nvPr/>
          </p:nvSpPr>
          <p:spPr>
            <a:xfrm>
              <a:off x="0" y="-38100"/>
              <a:ext cx="2573658" cy="168219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1152647" y="3505182"/>
            <a:ext cx="6795521" cy="5003202"/>
          </a:xfrm>
          <a:custGeom>
            <a:avLst/>
            <a:gdLst/>
            <a:ahLst/>
            <a:cxnLst/>
            <a:rect r="r" b="b" t="t" l="l"/>
            <a:pathLst>
              <a:path h="5003202" w="6795521">
                <a:moveTo>
                  <a:pt x="0" y="0"/>
                </a:moveTo>
                <a:lnTo>
                  <a:pt x="6795521" y="0"/>
                </a:lnTo>
                <a:lnTo>
                  <a:pt x="6795521" y="5003202"/>
                </a:lnTo>
                <a:lnTo>
                  <a:pt x="0" y="5003202"/>
                </a:lnTo>
                <a:lnTo>
                  <a:pt x="0" y="0"/>
                </a:lnTo>
                <a:close/>
              </a:path>
            </a:pathLst>
          </a:custGeom>
          <a:blipFill>
            <a:blip r:embed="rId6"/>
            <a:stretch>
              <a:fillRect l="0" t="0" r="0" b="0"/>
            </a:stretch>
          </a:blipFill>
        </p:spPr>
      </p:sp>
      <p:sp>
        <p:nvSpPr>
          <p:cNvPr name="TextBox 8" id="8"/>
          <p:cNvSpPr txBox="true"/>
          <p:nvPr/>
        </p:nvSpPr>
        <p:spPr>
          <a:xfrm rot="0">
            <a:off x="3876414" y="485238"/>
            <a:ext cx="10535172" cy="2370544"/>
          </a:xfrm>
          <a:prstGeom prst="rect">
            <a:avLst/>
          </a:prstGeom>
        </p:spPr>
        <p:txBody>
          <a:bodyPr anchor="t" rtlCol="false" tIns="0" lIns="0" bIns="0" rIns="0">
            <a:spAutoFit/>
          </a:bodyPr>
          <a:lstStyle/>
          <a:p>
            <a:pPr algn="ctr" marL="0" indent="0" lvl="0">
              <a:lnSpc>
                <a:spcPts val="6365"/>
              </a:lnSpc>
              <a:spcBef>
                <a:spcPct val="0"/>
              </a:spcBef>
            </a:pPr>
            <a:r>
              <a:rPr lang="en-US" sz="4546">
                <a:solidFill>
                  <a:srgbClr val="1A5666"/>
                </a:solidFill>
                <a:latin typeface="Allerta Stencil"/>
                <a:ea typeface="Allerta Stencil"/>
                <a:cs typeface="Allerta Stencil"/>
                <a:sym typeface="Allerta Stencil"/>
              </a:rPr>
              <a:t>Multi-Conditional</a:t>
            </a:r>
            <a:r>
              <a:rPr lang="en-US" sz="4546" strike="noStrike" u="none">
                <a:solidFill>
                  <a:srgbClr val="1A5666"/>
                </a:solidFill>
                <a:latin typeface="Allerta Stencil"/>
                <a:ea typeface="Allerta Stencil"/>
                <a:cs typeface="Allerta Stencil"/>
                <a:sym typeface="Allerta Stencil"/>
              </a:rPr>
              <a:t> Time-Independent Approximated Energy Guidance</a:t>
            </a:r>
          </a:p>
        </p:txBody>
      </p:sp>
      <p:sp>
        <p:nvSpPr>
          <p:cNvPr name="TextBox 9" id="9"/>
          <p:cNvSpPr txBox="true"/>
          <p:nvPr/>
        </p:nvSpPr>
        <p:spPr>
          <a:xfrm rot="0">
            <a:off x="1253203" y="3524232"/>
            <a:ext cx="9398711" cy="5460464"/>
          </a:xfrm>
          <a:prstGeom prst="rect">
            <a:avLst/>
          </a:prstGeom>
        </p:spPr>
        <p:txBody>
          <a:bodyPr anchor="t" rtlCol="false" tIns="0" lIns="0" bIns="0" rIns="0">
            <a:spAutoFit/>
          </a:bodyPr>
          <a:lstStyle/>
          <a:p>
            <a:pPr algn="just">
              <a:lnSpc>
                <a:spcPts val="3144"/>
              </a:lnSpc>
            </a:pPr>
            <a:r>
              <a:rPr lang="en-US" sz="2246" b="true">
                <a:solidFill>
                  <a:srgbClr val="1A5666"/>
                </a:solidFill>
                <a:latin typeface="Proxima Nova Bold"/>
                <a:ea typeface="Proxima Nova Bold"/>
                <a:cs typeface="Proxima Nova Bold"/>
                <a:sym typeface="Proxima Nova Bold"/>
              </a:rPr>
              <a:t>(2) Multi-Conditional Time-Independent Approximated Energy Guidance</a:t>
            </a:r>
          </a:p>
          <a:p>
            <a:pPr algn="just">
              <a:lnSpc>
                <a:spcPts val="3144"/>
              </a:lnSpc>
            </a:pPr>
            <a:r>
              <a:rPr lang="en-US" sz="2246" b="true">
                <a:solidFill>
                  <a:srgbClr val="1A5666"/>
                </a:solidFill>
                <a:latin typeface="Proxima Nova Bold"/>
                <a:ea typeface="Proxima Nova Bold"/>
                <a:cs typeface="Proxima Nova Bold"/>
                <a:sym typeface="Proxima Nova Bold"/>
              </a:rPr>
              <a:t>     (With Interaction Modelling)</a:t>
            </a:r>
          </a:p>
          <a:p>
            <a:pPr algn="just">
              <a:lnSpc>
                <a:spcPts val="2724"/>
              </a:lnSpc>
            </a:pPr>
          </a:p>
          <a:p>
            <a:pPr algn="just" marL="441752" indent="-220876" lvl="1">
              <a:lnSpc>
                <a:spcPts val="2864"/>
              </a:lnSpc>
              <a:buFont typeface="Arial"/>
              <a:buChar char="•"/>
            </a:pPr>
            <a:r>
              <a:rPr lang="en-US" sz="2046">
                <a:solidFill>
                  <a:srgbClr val="1A5666"/>
                </a:solidFill>
                <a:latin typeface="Proxima Nova"/>
                <a:ea typeface="Proxima Nova"/>
                <a:cs typeface="Proxima Nova"/>
                <a:sym typeface="Proxima Nova"/>
              </a:rPr>
              <a:t>Definition</a:t>
            </a:r>
          </a:p>
          <a:p>
            <a:pPr algn="just">
              <a:lnSpc>
                <a:spcPts val="2864"/>
              </a:lnSpc>
            </a:pPr>
          </a:p>
          <a:p>
            <a:pPr algn="just">
              <a:lnSpc>
                <a:spcPts val="2864"/>
              </a:lnSpc>
            </a:pPr>
          </a:p>
          <a:p>
            <a:pPr algn="just">
              <a:lnSpc>
                <a:spcPts val="2864"/>
              </a:lnSpc>
            </a:pPr>
            <a:r>
              <a:rPr lang="en-US" sz="2046">
                <a:solidFill>
                  <a:srgbClr val="1A5666"/>
                </a:solidFill>
                <a:latin typeface="Proxima Nova"/>
                <a:ea typeface="Proxima Nova"/>
                <a:cs typeface="Proxima Nova"/>
                <a:sym typeface="Proxima Nova"/>
              </a:rPr>
              <a:t>      </a:t>
            </a:r>
          </a:p>
          <a:p>
            <a:pPr algn="just">
              <a:lnSpc>
                <a:spcPts val="2864"/>
              </a:lnSpc>
            </a:pPr>
            <a:r>
              <a:rPr lang="en-US" sz="2046">
                <a:solidFill>
                  <a:srgbClr val="1A5666"/>
                </a:solidFill>
                <a:latin typeface="Proxima Nova"/>
                <a:ea typeface="Proxima Nova"/>
                <a:cs typeface="Proxima Nova"/>
                <a:sym typeface="Proxima Nova"/>
              </a:rPr>
              <a:t>      where:</a:t>
            </a:r>
          </a:p>
          <a:p>
            <a:pPr algn="just">
              <a:lnSpc>
                <a:spcPts val="2864"/>
              </a:lnSpc>
            </a:pPr>
          </a:p>
          <a:p>
            <a:pPr algn="just">
              <a:lnSpc>
                <a:spcPts val="2864"/>
              </a:lnSpc>
            </a:pPr>
            <a:r>
              <a:rPr lang="en-US" sz="2046">
                <a:solidFill>
                  <a:srgbClr val="1A5666"/>
                </a:solidFill>
                <a:latin typeface="Proxima Nova"/>
                <a:ea typeface="Proxima Nova"/>
                <a:cs typeface="Proxima Nova"/>
                <a:sym typeface="Proxima Nova"/>
              </a:rPr>
              <a:t>     (1)  </a:t>
            </a:r>
            <a:r>
              <a:rPr lang="en-US" sz="2046" i="true">
                <a:solidFill>
                  <a:srgbClr val="000000"/>
                </a:solidFill>
                <a:latin typeface="Proxima Nova Italics"/>
                <a:ea typeface="Proxima Nova Italics"/>
                <a:cs typeface="Proxima Nova Italics"/>
                <a:sym typeface="Proxima Nova Italics"/>
              </a:rPr>
              <a:t>                                    </a:t>
            </a:r>
            <a:r>
              <a:rPr lang="en-US" sz="2046">
                <a:solidFill>
                  <a:srgbClr val="1A5666"/>
                </a:solidFill>
                <a:latin typeface="Proxima Nova"/>
                <a:ea typeface="Proxima Nova"/>
                <a:cs typeface="Proxima Nova"/>
                <a:sym typeface="Proxima Nova"/>
              </a:rPr>
              <a:t>         represents a function that models the interactions </a:t>
            </a:r>
          </a:p>
          <a:p>
            <a:pPr algn="just">
              <a:lnSpc>
                <a:spcPts val="2864"/>
              </a:lnSpc>
            </a:pPr>
          </a:p>
          <a:p>
            <a:pPr algn="just">
              <a:lnSpc>
                <a:spcPts val="2864"/>
              </a:lnSpc>
            </a:pPr>
            <a:r>
              <a:rPr lang="en-US" sz="2046">
                <a:solidFill>
                  <a:srgbClr val="1A5666"/>
                </a:solidFill>
                <a:latin typeface="Proxima Nova"/>
                <a:ea typeface="Proxima Nova"/>
                <a:cs typeface="Proxima Nova"/>
                <a:sym typeface="Proxima Nova"/>
              </a:rPr>
              <a:t>           between conditions</a:t>
            </a:r>
            <a:r>
              <a:rPr lang="en-US" sz="2046">
                <a:solidFill>
                  <a:srgbClr val="000000"/>
                </a:solidFill>
                <a:latin typeface="Proxima Nova"/>
                <a:ea typeface="Proxima Nova"/>
                <a:cs typeface="Proxima Nova"/>
                <a:sym typeface="Proxima Nova"/>
              </a:rPr>
              <a:t> </a:t>
            </a:r>
            <a:r>
              <a:rPr lang="en-US" sz="2046" i="true">
                <a:solidFill>
                  <a:srgbClr val="000000"/>
                </a:solidFill>
                <a:latin typeface="Proxima Nova Italics"/>
                <a:ea typeface="Proxima Nova Italics"/>
                <a:cs typeface="Proxima Nova Italics"/>
                <a:sym typeface="Proxima Nova Italics"/>
              </a:rPr>
              <a:t>ci, ci</a:t>
            </a:r>
            <a:r>
              <a:rPr lang="en-US" sz="2046">
                <a:solidFill>
                  <a:srgbClr val="1A5666"/>
                </a:solidFill>
                <a:latin typeface="Proxima Nova"/>
                <a:ea typeface="Proxima Nova"/>
                <a:cs typeface="Proxima Nova"/>
                <a:sym typeface="Proxima Nova"/>
              </a:rPr>
              <a:t>, and the approximated clean image </a:t>
            </a:r>
            <a:r>
              <a:rPr lang="en-US" sz="2046" i="true">
                <a:solidFill>
                  <a:srgbClr val="000000"/>
                </a:solidFill>
                <a:latin typeface="Proxima Nova Italics"/>
                <a:ea typeface="Proxima Nova Italics"/>
                <a:cs typeface="Proxima Nova Italics"/>
                <a:sym typeface="Proxima Nova Italics"/>
              </a:rPr>
              <a:t>X{0 | t}</a:t>
            </a:r>
            <a:r>
              <a:rPr lang="en-US" sz="2046">
                <a:solidFill>
                  <a:srgbClr val="1A5666"/>
                </a:solidFill>
                <a:latin typeface="Proxima Nova"/>
                <a:ea typeface="Proxima Nova"/>
                <a:cs typeface="Proxima Nova"/>
                <a:sym typeface="Proxima Nova"/>
              </a:rPr>
              <a:t> </a:t>
            </a:r>
          </a:p>
          <a:p>
            <a:pPr algn="just">
              <a:lnSpc>
                <a:spcPts val="2864"/>
              </a:lnSpc>
            </a:pPr>
            <a:r>
              <a:rPr lang="en-US" sz="2046">
                <a:solidFill>
                  <a:srgbClr val="1A5666"/>
                </a:solidFill>
                <a:latin typeface="Proxima Nova"/>
                <a:ea typeface="Proxima Nova"/>
                <a:cs typeface="Proxima Nova"/>
                <a:sym typeface="Proxima Nova"/>
              </a:rPr>
              <a:t>           in their respective spaces</a:t>
            </a:r>
          </a:p>
          <a:p>
            <a:pPr algn="just">
              <a:lnSpc>
                <a:spcPts val="2864"/>
              </a:lnSpc>
            </a:pPr>
          </a:p>
          <a:p>
            <a:pPr algn="just">
              <a:lnSpc>
                <a:spcPts val="2864"/>
              </a:lnSpc>
            </a:pPr>
            <a:r>
              <a:rPr lang="en-US" sz="2046">
                <a:solidFill>
                  <a:srgbClr val="1A5666"/>
                </a:solidFill>
                <a:latin typeface="Proxima Nova"/>
                <a:ea typeface="Proxima Nova"/>
                <a:cs typeface="Proxima Nova"/>
                <a:sym typeface="Proxima Nova"/>
              </a:rPr>
              <a:t>    (2) </a:t>
            </a:r>
            <a:r>
              <a:rPr lang="en-US" sz="2046" i="true">
                <a:solidFill>
                  <a:srgbClr val="000000"/>
                </a:solidFill>
                <a:latin typeface="Proxima Nova Italics"/>
                <a:ea typeface="Proxima Nova Italics"/>
                <a:cs typeface="Proxima Nova Italics"/>
                <a:sym typeface="Proxima Nova Italics"/>
              </a:rPr>
              <a:t>λij</a:t>
            </a:r>
            <a:r>
              <a:rPr lang="en-US" sz="2046">
                <a:solidFill>
                  <a:srgbClr val="1A5666"/>
                </a:solidFill>
                <a:latin typeface="Proxima Nova"/>
                <a:ea typeface="Proxima Nova"/>
                <a:cs typeface="Proxima Nova"/>
                <a:sym typeface="Proxima Nova"/>
              </a:rPr>
              <a:t> represents the weighting factor of </a:t>
            </a:r>
          </a:p>
        </p:txBody>
      </p:sp>
      <p:sp>
        <p:nvSpPr>
          <p:cNvPr name="Freeform 10" id="10"/>
          <p:cNvSpPr/>
          <p:nvPr/>
        </p:nvSpPr>
        <p:spPr>
          <a:xfrm flipH="false" flipV="false" rot="0">
            <a:off x="-5832008" y="-1629595"/>
            <a:ext cx="8144904" cy="5884693"/>
          </a:xfrm>
          <a:custGeom>
            <a:avLst/>
            <a:gdLst/>
            <a:ahLst/>
            <a:cxnLst/>
            <a:rect r="r" b="b" t="t" l="l"/>
            <a:pathLst>
              <a:path h="5884693" w="8144904">
                <a:moveTo>
                  <a:pt x="0" y="0"/>
                </a:moveTo>
                <a:lnTo>
                  <a:pt x="8144903" y="0"/>
                </a:lnTo>
                <a:lnTo>
                  <a:pt x="8144903" y="5884693"/>
                </a:lnTo>
                <a:lnTo>
                  <a:pt x="0" y="5884693"/>
                </a:lnTo>
                <a:lnTo>
                  <a:pt x="0" y="0"/>
                </a:lnTo>
                <a:close/>
              </a:path>
            </a:pathLst>
          </a:custGeom>
          <a:blipFill>
            <a:blip r:embed="rId7">
              <a:alphaModFix amt="43999"/>
            </a:blip>
            <a:stretch>
              <a:fillRect l="0" t="0" r="0" b="0"/>
            </a:stretch>
          </a:blipFill>
        </p:spPr>
      </p:sp>
      <p:pic>
        <p:nvPicPr>
          <p:cNvPr name="Picture 11" id="11"/>
          <p:cNvPicPr>
            <a:picLocks noChangeAspect="true"/>
          </p:cNvPicPr>
          <p:nvPr/>
        </p:nvPicPr>
        <p:blipFill>
          <a:blip r:embed="rId8"/>
          <a:stretch>
            <a:fillRect/>
          </a:stretch>
        </p:blipFill>
        <p:spPr>
          <a:xfrm rot="0">
            <a:off x="873998" y="4227050"/>
            <a:ext cx="10666818" cy="2767763"/>
          </a:xfrm>
          <a:prstGeom prst="rect">
            <a:avLst/>
          </a:prstGeom>
        </p:spPr>
      </p:pic>
      <p:pic>
        <p:nvPicPr>
          <p:cNvPr name="Picture 12" id="12"/>
          <p:cNvPicPr>
            <a:picLocks noChangeAspect="true"/>
          </p:cNvPicPr>
          <p:nvPr/>
        </p:nvPicPr>
        <p:blipFill>
          <a:blip r:embed="rId9"/>
          <a:stretch>
            <a:fillRect/>
          </a:stretch>
        </p:blipFill>
        <p:spPr>
          <a:xfrm rot="0">
            <a:off x="1830115" y="6495940"/>
            <a:ext cx="3274118" cy="1004927"/>
          </a:xfrm>
          <a:prstGeom prst="rect">
            <a:avLst/>
          </a:prstGeom>
        </p:spPr>
      </p:pic>
      <p:pic>
        <p:nvPicPr>
          <p:cNvPr name="Picture 13" id="13"/>
          <p:cNvPicPr>
            <a:picLocks noChangeAspect="true"/>
          </p:cNvPicPr>
          <p:nvPr/>
        </p:nvPicPr>
        <p:blipFill>
          <a:blip r:embed="rId10"/>
          <a:stretch>
            <a:fillRect/>
          </a:stretch>
        </p:blipFill>
        <p:spPr>
          <a:xfrm rot="0">
            <a:off x="5827407" y="8235541"/>
            <a:ext cx="3274118" cy="1004927"/>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descr="Tech Pattern Fading Dots"/>
          <p:cNvSpPr/>
          <p:nvPr/>
        </p:nvSpPr>
        <p:spPr>
          <a:xfrm flipH="false" flipV="false" rot="0">
            <a:off x="-2866880" y="-1177457"/>
            <a:ext cx="11333728" cy="13434375"/>
          </a:xfrm>
          <a:custGeom>
            <a:avLst/>
            <a:gdLst/>
            <a:ahLst/>
            <a:cxnLst/>
            <a:rect r="r" b="b" t="t" l="l"/>
            <a:pathLst>
              <a:path h="13434375" w="11333728">
                <a:moveTo>
                  <a:pt x="0" y="0"/>
                </a:moveTo>
                <a:lnTo>
                  <a:pt x="11333727" y="0"/>
                </a:lnTo>
                <a:lnTo>
                  <a:pt x="11333727" y="13434375"/>
                </a:lnTo>
                <a:lnTo>
                  <a:pt x="0" y="134343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Transparent Liquid Blob Frame"/>
          <p:cNvSpPr/>
          <p:nvPr/>
        </p:nvSpPr>
        <p:spPr>
          <a:xfrm flipH="false" flipV="false" rot="2880075">
            <a:off x="13976623" y="-2004905"/>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5">
              <a:alphaModFix amt="43999"/>
            </a:blip>
            <a:stretch>
              <a:fillRect l="0" t="0" r="0" b="0"/>
            </a:stretch>
          </a:blipFill>
        </p:spPr>
      </p:sp>
      <p:sp>
        <p:nvSpPr>
          <p:cNvPr name="TextBox 5" id="5"/>
          <p:cNvSpPr txBox="true"/>
          <p:nvPr/>
        </p:nvSpPr>
        <p:spPr>
          <a:xfrm rot="0">
            <a:off x="1028700" y="4399597"/>
            <a:ext cx="16230600" cy="1335407"/>
          </a:xfrm>
          <a:prstGeom prst="rect">
            <a:avLst/>
          </a:prstGeom>
        </p:spPr>
        <p:txBody>
          <a:bodyPr anchor="t" rtlCol="false" tIns="0" lIns="0" bIns="0" rIns="0">
            <a:spAutoFit/>
          </a:bodyPr>
          <a:lstStyle/>
          <a:p>
            <a:pPr algn="ctr" marL="0" indent="0" lvl="0">
              <a:lnSpc>
                <a:spcPts val="10919"/>
              </a:lnSpc>
              <a:spcBef>
                <a:spcPct val="0"/>
              </a:spcBef>
            </a:pPr>
            <a:r>
              <a:rPr lang="en-US" sz="7799" strike="noStrike">
                <a:solidFill>
                  <a:srgbClr val="1A5666"/>
                </a:solidFill>
                <a:latin typeface="Allerta Stencil"/>
                <a:ea typeface="Allerta Stencil"/>
                <a:cs typeface="Allerta Stencil"/>
                <a:sym typeface="Allerta Stencil"/>
              </a:rPr>
              <a:t>Introduction</a:t>
            </a:r>
          </a:p>
        </p:txBody>
      </p:sp>
      <p:grpSp>
        <p:nvGrpSpPr>
          <p:cNvPr name="Group 6" id="6"/>
          <p:cNvGrpSpPr/>
          <p:nvPr/>
        </p:nvGrpSpPr>
        <p:grpSpPr>
          <a:xfrm rot="0">
            <a:off x="14533478" y="6532478"/>
            <a:ext cx="3754522" cy="3754522"/>
            <a:chOff x="0" y="0"/>
            <a:chExt cx="5006029" cy="5006029"/>
          </a:xfrm>
        </p:grpSpPr>
        <p:grpSp>
          <p:nvGrpSpPr>
            <p:cNvPr name="Group 7" id="7"/>
            <p:cNvGrpSpPr/>
            <p:nvPr/>
          </p:nvGrpSpPr>
          <p:grpSpPr>
            <a:xfrm rot="0">
              <a:off x="2503014" y="2503014"/>
              <a:ext cx="1251507" cy="1251507"/>
              <a:chOff x="0" y="0"/>
              <a:chExt cx="1913890" cy="1913890"/>
            </a:xfrm>
          </p:grpSpPr>
          <p:sp>
            <p:nvSpPr>
              <p:cNvPr name="Freeform 8" id="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9" id="9"/>
            <p:cNvGrpSpPr/>
            <p:nvPr/>
          </p:nvGrpSpPr>
          <p:grpSpPr>
            <a:xfrm rot="0">
              <a:off x="2503014" y="1251507"/>
              <a:ext cx="1251507" cy="1251507"/>
              <a:chOff x="0" y="0"/>
              <a:chExt cx="1913890" cy="1913890"/>
            </a:xfrm>
          </p:grpSpPr>
          <p:sp>
            <p:nvSpPr>
              <p:cNvPr name="Freeform 10" id="1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11" id="11"/>
            <p:cNvGrpSpPr/>
            <p:nvPr/>
          </p:nvGrpSpPr>
          <p:grpSpPr>
            <a:xfrm rot="0">
              <a:off x="1251507" y="2503014"/>
              <a:ext cx="1251507" cy="1251507"/>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13" id="13"/>
            <p:cNvGrpSpPr/>
            <p:nvPr/>
          </p:nvGrpSpPr>
          <p:grpSpPr>
            <a:xfrm rot="0">
              <a:off x="3754522" y="3754522"/>
              <a:ext cx="1251507" cy="1251507"/>
              <a:chOff x="0" y="0"/>
              <a:chExt cx="1913890" cy="1913890"/>
            </a:xfrm>
          </p:grpSpPr>
          <p:sp>
            <p:nvSpPr>
              <p:cNvPr name="Freeform 14" id="1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15" id="15"/>
            <p:cNvGrpSpPr/>
            <p:nvPr/>
          </p:nvGrpSpPr>
          <p:grpSpPr>
            <a:xfrm rot="0">
              <a:off x="3754522" y="2503014"/>
              <a:ext cx="1251507" cy="1251507"/>
              <a:chOff x="0" y="0"/>
              <a:chExt cx="1913890" cy="1913890"/>
            </a:xfrm>
          </p:grpSpPr>
          <p:sp>
            <p:nvSpPr>
              <p:cNvPr name="Freeform 16" id="1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17" id="17"/>
            <p:cNvGrpSpPr/>
            <p:nvPr/>
          </p:nvGrpSpPr>
          <p:grpSpPr>
            <a:xfrm rot="0">
              <a:off x="2503014" y="3754522"/>
              <a:ext cx="1251507" cy="1251507"/>
              <a:chOff x="0" y="0"/>
              <a:chExt cx="1913890" cy="1913890"/>
            </a:xfrm>
          </p:grpSpPr>
          <p:sp>
            <p:nvSpPr>
              <p:cNvPr name="Freeform 18" id="1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19" id="19"/>
            <p:cNvGrpSpPr/>
            <p:nvPr/>
          </p:nvGrpSpPr>
          <p:grpSpPr>
            <a:xfrm rot="0">
              <a:off x="3754522" y="1251507"/>
              <a:ext cx="1251507" cy="1251507"/>
              <a:chOff x="0" y="0"/>
              <a:chExt cx="1913890" cy="1913890"/>
            </a:xfrm>
          </p:grpSpPr>
          <p:sp>
            <p:nvSpPr>
              <p:cNvPr name="Freeform 20" id="2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21" id="21"/>
            <p:cNvGrpSpPr/>
            <p:nvPr/>
          </p:nvGrpSpPr>
          <p:grpSpPr>
            <a:xfrm rot="0">
              <a:off x="1251507" y="3754522"/>
              <a:ext cx="1251507" cy="1251507"/>
              <a:chOff x="0" y="0"/>
              <a:chExt cx="1913890" cy="1913890"/>
            </a:xfrm>
          </p:grpSpPr>
          <p:sp>
            <p:nvSpPr>
              <p:cNvPr name="Freeform 22" id="2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23" id="23"/>
            <p:cNvGrpSpPr/>
            <p:nvPr/>
          </p:nvGrpSpPr>
          <p:grpSpPr>
            <a:xfrm rot="0">
              <a:off x="3754522" y="0"/>
              <a:ext cx="1251507" cy="1251507"/>
              <a:chOff x="0" y="0"/>
              <a:chExt cx="1913890" cy="1913890"/>
            </a:xfrm>
          </p:grpSpPr>
          <p:sp>
            <p:nvSpPr>
              <p:cNvPr name="Freeform 24" id="2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25" id="25"/>
            <p:cNvGrpSpPr/>
            <p:nvPr/>
          </p:nvGrpSpPr>
          <p:grpSpPr>
            <a:xfrm rot="0">
              <a:off x="0" y="3754522"/>
              <a:ext cx="1251507" cy="1251507"/>
              <a:chOff x="0" y="0"/>
              <a:chExt cx="1913890" cy="1913890"/>
            </a:xfrm>
          </p:grpSpPr>
          <p:sp>
            <p:nvSpPr>
              <p:cNvPr name="Freeform 26" id="2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27" id="27"/>
            <p:cNvGrpSpPr/>
            <p:nvPr/>
          </p:nvGrpSpPr>
          <p:grpSpPr>
            <a:xfrm rot="0">
              <a:off x="2503014" y="1251507"/>
              <a:ext cx="1251507" cy="1251507"/>
              <a:chOff x="0" y="0"/>
              <a:chExt cx="1913890" cy="1913890"/>
            </a:xfrm>
          </p:grpSpPr>
          <p:sp>
            <p:nvSpPr>
              <p:cNvPr name="Freeform 28" id="2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alpha val="0"/>
                </a:srgbClr>
              </a:solidFill>
            </p:spPr>
          </p:sp>
        </p:grpSp>
      </p:grpSp>
      <p:grpSp>
        <p:nvGrpSpPr>
          <p:cNvPr name="Group 29" id="29"/>
          <p:cNvGrpSpPr/>
          <p:nvPr/>
        </p:nvGrpSpPr>
        <p:grpSpPr>
          <a:xfrm rot="-10800000">
            <a:off x="0" y="0"/>
            <a:ext cx="3754522" cy="3754522"/>
            <a:chOff x="0" y="0"/>
            <a:chExt cx="5006029" cy="5006029"/>
          </a:xfrm>
        </p:grpSpPr>
        <p:grpSp>
          <p:nvGrpSpPr>
            <p:cNvPr name="Group 30" id="30"/>
            <p:cNvGrpSpPr/>
            <p:nvPr/>
          </p:nvGrpSpPr>
          <p:grpSpPr>
            <a:xfrm rot="0">
              <a:off x="2503014" y="2503014"/>
              <a:ext cx="1251507" cy="1251507"/>
              <a:chOff x="0" y="0"/>
              <a:chExt cx="1913890" cy="1913890"/>
            </a:xfrm>
          </p:grpSpPr>
          <p:sp>
            <p:nvSpPr>
              <p:cNvPr name="Freeform 31" id="3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32" id="32"/>
            <p:cNvGrpSpPr/>
            <p:nvPr/>
          </p:nvGrpSpPr>
          <p:grpSpPr>
            <a:xfrm rot="0">
              <a:off x="2503014" y="1251507"/>
              <a:ext cx="1251507" cy="1251507"/>
              <a:chOff x="0" y="0"/>
              <a:chExt cx="1913890" cy="1913890"/>
            </a:xfrm>
          </p:grpSpPr>
          <p:sp>
            <p:nvSpPr>
              <p:cNvPr name="Freeform 33" id="3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34" id="34"/>
            <p:cNvGrpSpPr/>
            <p:nvPr/>
          </p:nvGrpSpPr>
          <p:grpSpPr>
            <a:xfrm rot="0">
              <a:off x="1251507" y="2503014"/>
              <a:ext cx="1251507" cy="1251507"/>
              <a:chOff x="0" y="0"/>
              <a:chExt cx="1913890" cy="1913890"/>
            </a:xfrm>
          </p:grpSpPr>
          <p:sp>
            <p:nvSpPr>
              <p:cNvPr name="Freeform 35" id="3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36" id="36"/>
            <p:cNvGrpSpPr/>
            <p:nvPr/>
          </p:nvGrpSpPr>
          <p:grpSpPr>
            <a:xfrm rot="0">
              <a:off x="3754522" y="3754522"/>
              <a:ext cx="1251507" cy="1251507"/>
              <a:chOff x="0" y="0"/>
              <a:chExt cx="1913890" cy="1913890"/>
            </a:xfrm>
          </p:grpSpPr>
          <p:sp>
            <p:nvSpPr>
              <p:cNvPr name="Freeform 37" id="3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38" id="38"/>
            <p:cNvGrpSpPr/>
            <p:nvPr/>
          </p:nvGrpSpPr>
          <p:grpSpPr>
            <a:xfrm rot="0">
              <a:off x="3754522" y="2503014"/>
              <a:ext cx="1251507" cy="1251507"/>
              <a:chOff x="0" y="0"/>
              <a:chExt cx="1913890" cy="1913890"/>
            </a:xfrm>
          </p:grpSpPr>
          <p:sp>
            <p:nvSpPr>
              <p:cNvPr name="Freeform 39" id="3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40" id="40"/>
            <p:cNvGrpSpPr/>
            <p:nvPr/>
          </p:nvGrpSpPr>
          <p:grpSpPr>
            <a:xfrm rot="0">
              <a:off x="2503014" y="3754522"/>
              <a:ext cx="1251507" cy="1251507"/>
              <a:chOff x="0" y="0"/>
              <a:chExt cx="1913890" cy="1913890"/>
            </a:xfrm>
          </p:grpSpPr>
          <p:sp>
            <p:nvSpPr>
              <p:cNvPr name="Freeform 41" id="4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42" id="42"/>
            <p:cNvGrpSpPr/>
            <p:nvPr/>
          </p:nvGrpSpPr>
          <p:grpSpPr>
            <a:xfrm rot="0">
              <a:off x="3754522" y="1251507"/>
              <a:ext cx="1251507" cy="1251507"/>
              <a:chOff x="0" y="0"/>
              <a:chExt cx="1913890" cy="1913890"/>
            </a:xfrm>
          </p:grpSpPr>
          <p:sp>
            <p:nvSpPr>
              <p:cNvPr name="Freeform 43" id="4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44" id="44"/>
            <p:cNvGrpSpPr/>
            <p:nvPr/>
          </p:nvGrpSpPr>
          <p:grpSpPr>
            <a:xfrm rot="0">
              <a:off x="1251507" y="3754522"/>
              <a:ext cx="1251507" cy="1251507"/>
              <a:chOff x="0" y="0"/>
              <a:chExt cx="1913890" cy="1913890"/>
            </a:xfrm>
          </p:grpSpPr>
          <p:sp>
            <p:nvSpPr>
              <p:cNvPr name="Freeform 45" id="4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46" id="46"/>
            <p:cNvGrpSpPr/>
            <p:nvPr/>
          </p:nvGrpSpPr>
          <p:grpSpPr>
            <a:xfrm rot="0">
              <a:off x="3754522" y="0"/>
              <a:ext cx="1251507" cy="1251507"/>
              <a:chOff x="0" y="0"/>
              <a:chExt cx="1913890" cy="1913890"/>
            </a:xfrm>
          </p:grpSpPr>
          <p:sp>
            <p:nvSpPr>
              <p:cNvPr name="Freeform 47" id="4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48" id="48"/>
            <p:cNvGrpSpPr/>
            <p:nvPr/>
          </p:nvGrpSpPr>
          <p:grpSpPr>
            <a:xfrm rot="0">
              <a:off x="0" y="3754522"/>
              <a:ext cx="1251507" cy="1251507"/>
              <a:chOff x="0" y="0"/>
              <a:chExt cx="1913890" cy="1913890"/>
            </a:xfrm>
          </p:grpSpPr>
          <p:sp>
            <p:nvSpPr>
              <p:cNvPr name="Freeform 49" id="4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50" id="50"/>
            <p:cNvGrpSpPr/>
            <p:nvPr/>
          </p:nvGrpSpPr>
          <p:grpSpPr>
            <a:xfrm rot="0">
              <a:off x="2503014" y="1251507"/>
              <a:ext cx="1251507" cy="1251507"/>
              <a:chOff x="0" y="0"/>
              <a:chExt cx="1913890" cy="1913890"/>
            </a:xfrm>
          </p:grpSpPr>
          <p:sp>
            <p:nvSpPr>
              <p:cNvPr name="Freeform 51" id="5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746240" y="4614176"/>
            <a:ext cx="14876002" cy="12333558"/>
          </a:xfrm>
          <a:custGeom>
            <a:avLst/>
            <a:gdLst/>
            <a:ahLst/>
            <a:cxnLst/>
            <a:rect r="r" b="b" t="t" l="l"/>
            <a:pathLst>
              <a:path h="12333558" w="14876002">
                <a:moveTo>
                  <a:pt x="0" y="0"/>
                </a:moveTo>
                <a:lnTo>
                  <a:pt x="14876001" y="0"/>
                </a:lnTo>
                <a:lnTo>
                  <a:pt x="14876001" y="12333558"/>
                </a:lnTo>
                <a:lnTo>
                  <a:pt x="0" y="123335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3551107"/>
            <a:ext cx="9435079" cy="5676010"/>
            <a:chOff x="0" y="0"/>
            <a:chExt cx="2484959" cy="1494916"/>
          </a:xfrm>
        </p:grpSpPr>
        <p:sp>
          <p:nvSpPr>
            <p:cNvPr name="Freeform 5" id="5"/>
            <p:cNvSpPr/>
            <p:nvPr/>
          </p:nvSpPr>
          <p:spPr>
            <a:xfrm flipH="false" flipV="false" rot="0">
              <a:off x="0" y="0"/>
              <a:ext cx="2484959" cy="1494916"/>
            </a:xfrm>
            <a:custGeom>
              <a:avLst/>
              <a:gdLst/>
              <a:ahLst/>
              <a:cxnLst/>
              <a:rect r="r" b="b" t="t" l="l"/>
              <a:pathLst>
                <a:path h="1494916" w="2484959">
                  <a:moveTo>
                    <a:pt x="41848" y="0"/>
                  </a:moveTo>
                  <a:lnTo>
                    <a:pt x="2443111" y="0"/>
                  </a:lnTo>
                  <a:cubicBezTo>
                    <a:pt x="2454210" y="0"/>
                    <a:pt x="2464854" y="4409"/>
                    <a:pt x="2472702" y="12257"/>
                  </a:cubicBezTo>
                  <a:cubicBezTo>
                    <a:pt x="2480550" y="20105"/>
                    <a:pt x="2484959" y="30749"/>
                    <a:pt x="2484959" y="41848"/>
                  </a:cubicBezTo>
                  <a:lnTo>
                    <a:pt x="2484959" y="1453068"/>
                  </a:lnTo>
                  <a:cubicBezTo>
                    <a:pt x="2484959" y="1464167"/>
                    <a:pt x="2480550" y="1474811"/>
                    <a:pt x="2472702" y="1482659"/>
                  </a:cubicBezTo>
                  <a:cubicBezTo>
                    <a:pt x="2464854" y="1490507"/>
                    <a:pt x="2454210" y="1494916"/>
                    <a:pt x="2443111" y="1494916"/>
                  </a:cubicBezTo>
                  <a:lnTo>
                    <a:pt x="41848" y="1494916"/>
                  </a:lnTo>
                  <a:cubicBezTo>
                    <a:pt x="18736" y="1494916"/>
                    <a:pt x="0" y="1476180"/>
                    <a:pt x="0" y="1453068"/>
                  </a:cubicBezTo>
                  <a:lnTo>
                    <a:pt x="0" y="41848"/>
                  </a:lnTo>
                  <a:cubicBezTo>
                    <a:pt x="0" y="30749"/>
                    <a:pt x="4409" y="20105"/>
                    <a:pt x="12257" y="12257"/>
                  </a:cubicBezTo>
                  <a:cubicBezTo>
                    <a:pt x="20105" y="4409"/>
                    <a:pt x="30749" y="0"/>
                    <a:pt x="41848"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6" id="6"/>
            <p:cNvSpPr txBox="true"/>
            <p:nvPr/>
          </p:nvSpPr>
          <p:spPr>
            <a:xfrm>
              <a:off x="0" y="-38100"/>
              <a:ext cx="2484959" cy="1533016"/>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0463779" y="3551107"/>
            <a:ext cx="6795521" cy="5003202"/>
          </a:xfrm>
          <a:custGeom>
            <a:avLst/>
            <a:gdLst/>
            <a:ahLst/>
            <a:cxnLst/>
            <a:rect r="r" b="b" t="t" l="l"/>
            <a:pathLst>
              <a:path h="5003202" w="6795521">
                <a:moveTo>
                  <a:pt x="0" y="0"/>
                </a:moveTo>
                <a:lnTo>
                  <a:pt x="6795521" y="0"/>
                </a:lnTo>
                <a:lnTo>
                  <a:pt x="6795521" y="5003202"/>
                </a:lnTo>
                <a:lnTo>
                  <a:pt x="0" y="5003202"/>
                </a:lnTo>
                <a:lnTo>
                  <a:pt x="0" y="0"/>
                </a:lnTo>
                <a:close/>
              </a:path>
            </a:pathLst>
          </a:custGeom>
          <a:blipFill>
            <a:blip r:embed="rId5"/>
            <a:stretch>
              <a:fillRect l="0" t="0" r="0" b="0"/>
            </a:stretch>
          </a:blipFill>
        </p:spPr>
      </p:sp>
      <p:sp>
        <p:nvSpPr>
          <p:cNvPr name="TextBox 8" id="8"/>
          <p:cNvSpPr txBox="true"/>
          <p:nvPr/>
        </p:nvSpPr>
        <p:spPr>
          <a:xfrm rot="0">
            <a:off x="3876414" y="485238"/>
            <a:ext cx="10535172" cy="1570444"/>
          </a:xfrm>
          <a:prstGeom prst="rect">
            <a:avLst/>
          </a:prstGeom>
        </p:spPr>
        <p:txBody>
          <a:bodyPr anchor="t" rtlCol="false" tIns="0" lIns="0" bIns="0" rIns="0">
            <a:spAutoFit/>
          </a:bodyPr>
          <a:lstStyle/>
          <a:p>
            <a:pPr algn="ctr" marL="0" indent="0" lvl="0">
              <a:lnSpc>
                <a:spcPts val="6365"/>
              </a:lnSpc>
              <a:spcBef>
                <a:spcPct val="0"/>
              </a:spcBef>
            </a:pPr>
            <a:r>
              <a:rPr lang="en-US" sz="4546" strike="noStrike" u="none">
                <a:solidFill>
                  <a:srgbClr val="1A5666"/>
                </a:solidFill>
                <a:latin typeface="Allerta Stencil"/>
                <a:ea typeface="Allerta Stencil"/>
                <a:cs typeface="Allerta Stencil"/>
                <a:sym typeface="Allerta Stencil"/>
              </a:rPr>
              <a:t>Approximating Clean Image from Noisy Image</a:t>
            </a:r>
          </a:p>
        </p:txBody>
      </p:sp>
      <p:sp>
        <p:nvSpPr>
          <p:cNvPr name="TextBox 9" id="9"/>
          <p:cNvSpPr txBox="true"/>
          <p:nvPr/>
        </p:nvSpPr>
        <p:spPr>
          <a:xfrm rot="0">
            <a:off x="1288939" y="3989705"/>
            <a:ext cx="8357953" cy="1136015"/>
          </a:xfrm>
          <a:prstGeom prst="rect">
            <a:avLst/>
          </a:prstGeom>
        </p:spPr>
        <p:txBody>
          <a:bodyPr anchor="t" rtlCol="false" tIns="0" lIns="0" bIns="0" rIns="0">
            <a:spAutoFit/>
          </a:bodyPr>
          <a:lstStyle/>
          <a:p>
            <a:pPr algn="just">
              <a:lnSpc>
                <a:spcPts val="3079"/>
              </a:lnSpc>
            </a:pPr>
            <a:r>
              <a:rPr lang="en-US" sz="2199" b="true">
                <a:solidFill>
                  <a:srgbClr val="1A5666"/>
                </a:solidFill>
                <a:latin typeface="Proxima Nova Bold"/>
                <a:ea typeface="Proxima Nova Bold"/>
                <a:cs typeface="Proxima Nova Bold"/>
                <a:sym typeface="Proxima Nova Bold"/>
              </a:rPr>
              <a:t>Approximating Clean Image X{0 | t} from Noisy Image X{t}</a:t>
            </a:r>
          </a:p>
          <a:p>
            <a:pPr algn="just">
              <a:lnSpc>
                <a:spcPts val="3079"/>
              </a:lnSpc>
            </a:pPr>
          </a:p>
          <a:p>
            <a:pPr algn="just" marL="453390" indent="-226695" lvl="1">
              <a:lnSpc>
                <a:spcPts val="2940"/>
              </a:lnSpc>
              <a:buFont typeface="Arial"/>
              <a:buChar char="•"/>
            </a:pPr>
            <a:r>
              <a:rPr lang="en-US" sz="2100">
                <a:solidFill>
                  <a:srgbClr val="1A5666"/>
                </a:solidFill>
                <a:latin typeface="Proxima Nova"/>
                <a:ea typeface="Proxima Nova"/>
                <a:cs typeface="Proxima Nova"/>
                <a:sym typeface="Proxima Nova"/>
              </a:rPr>
              <a:t>Definition</a:t>
            </a:r>
          </a:p>
        </p:txBody>
      </p:sp>
      <p:sp>
        <p:nvSpPr>
          <p:cNvPr name="Freeform 10" id="10"/>
          <p:cNvSpPr/>
          <p:nvPr/>
        </p:nvSpPr>
        <p:spPr>
          <a:xfrm flipH="false" flipV="false" rot="0">
            <a:off x="-5832008" y="-1629595"/>
            <a:ext cx="8144904" cy="5884693"/>
          </a:xfrm>
          <a:custGeom>
            <a:avLst/>
            <a:gdLst/>
            <a:ahLst/>
            <a:cxnLst/>
            <a:rect r="r" b="b" t="t" l="l"/>
            <a:pathLst>
              <a:path h="5884693" w="8144904">
                <a:moveTo>
                  <a:pt x="0" y="0"/>
                </a:moveTo>
                <a:lnTo>
                  <a:pt x="8144903" y="0"/>
                </a:lnTo>
                <a:lnTo>
                  <a:pt x="8144903" y="5884693"/>
                </a:lnTo>
                <a:lnTo>
                  <a:pt x="0" y="5884693"/>
                </a:lnTo>
                <a:lnTo>
                  <a:pt x="0" y="0"/>
                </a:lnTo>
                <a:close/>
              </a:path>
            </a:pathLst>
          </a:custGeom>
          <a:blipFill>
            <a:blip r:embed="rId6">
              <a:alphaModFix amt="43999"/>
            </a:blip>
            <a:stretch>
              <a:fillRect l="0" t="0" r="0" b="0"/>
            </a:stretch>
          </a:blipFill>
        </p:spPr>
      </p:sp>
      <p:pic>
        <p:nvPicPr>
          <p:cNvPr name="Picture 11" id="11"/>
          <p:cNvPicPr>
            <a:picLocks noChangeAspect="true"/>
          </p:cNvPicPr>
          <p:nvPr/>
        </p:nvPicPr>
        <p:blipFill>
          <a:blip r:embed="rId7"/>
          <a:stretch>
            <a:fillRect/>
          </a:stretch>
        </p:blipFill>
        <p:spPr>
          <a:xfrm rot="0">
            <a:off x="1495182" y="3182163"/>
            <a:ext cx="8129165" cy="4742013"/>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grpSp>
        <p:nvGrpSpPr>
          <p:cNvPr name="Group 3" id="3"/>
          <p:cNvGrpSpPr/>
          <p:nvPr/>
        </p:nvGrpSpPr>
        <p:grpSpPr>
          <a:xfrm rot="0">
            <a:off x="6707537" y="3315827"/>
            <a:ext cx="4874056" cy="2960020"/>
            <a:chOff x="0" y="0"/>
            <a:chExt cx="1283702" cy="779594"/>
          </a:xfrm>
        </p:grpSpPr>
        <p:sp>
          <p:nvSpPr>
            <p:cNvPr name="Freeform 4" id="4"/>
            <p:cNvSpPr/>
            <p:nvPr/>
          </p:nvSpPr>
          <p:spPr>
            <a:xfrm flipH="false" flipV="false" rot="0">
              <a:off x="0" y="0"/>
              <a:ext cx="1283702" cy="779594"/>
            </a:xfrm>
            <a:custGeom>
              <a:avLst/>
              <a:gdLst/>
              <a:ahLst/>
              <a:cxnLst/>
              <a:rect r="r" b="b" t="t" l="l"/>
              <a:pathLst>
                <a:path h="779594" w="1283702">
                  <a:moveTo>
                    <a:pt x="81008" y="0"/>
                  </a:moveTo>
                  <a:lnTo>
                    <a:pt x="1202694" y="0"/>
                  </a:lnTo>
                  <a:cubicBezTo>
                    <a:pt x="1224179" y="0"/>
                    <a:pt x="1244783" y="8535"/>
                    <a:pt x="1259975" y="23727"/>
                  </a:cubicBezTo>
                  <a:cubicBezTo>
                    <a:pt x="1275167" y="38919"/>
                    <a:pt x="1283702" y="59523"/>
                    <a:pt x="1283702" y="81008"/>
                  </a:cubicBezTo>
                  <a:lnTo>
                    <a:pt x="1283702" y="698586"/>
                  </a:lnTo>
                  <a:cubicBezTo>
                    <a:pt x="1283702" y="743325"/>
                    <a:pt x="1247434" y="779594"/>
                    <a:pt x="1202694" y="779594"/>
                  </a:cubicBezTo>
                  <a:lnTo>
                    <a:pt x="81008" y="779594"/>
                  </a:lnTo>
                  <a:cubicBezTo>
                    <a:pt x="59523" y="779594"/>
                    <a:pt x="38919" y="771059"/>
                    <a:pt x="23727" y="755867"/>
                  </a:cubicBezTo>
                  <a:cubicBezTo>
                    <a:pt x="8535" y="740675"/>
                    <a:pt x="0" y="720070"/>
                    <a:pt x="0" y="698586"/>
                  </a:cubicBezTo>
                  <a:lnTo>
                    <a:pt x="0" y="81008"/>
                  </a:lnTo>
                  <a:cubicBezTo>
                    <a:pt x="0" y="59523"/>
                    <a:pt x="8535" y="38919"/>
                    <a:pt x="23727" y="23727"/>
                  </a:cubicBezTo>
                  <a:cubicBezTo>
                    <a:pt x="38919" y="8535"/>
                    <a:pt x="59523" y="0"/>
                    <a:pt x="81008"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5" id="5"/>
            <p:cNvSpPr txBox="true"/>
            <p:nvPr/>
          </p:nvSpPr>
          <p:spPr>
            <a:xfrm>
              <a:off x="0" y="-38100"/>
              <a:ext cx="1283702" cy="817694"/>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1564075" y="-3491245"/>
            <a:ext cx="8144904" cy="5884693"/>
          </a:xfrm>
          <a:custGeom>
            <a:avLst/>
            <a:gdLst/>
            <a:ahLst/>
            <a:cxnLst/>
            <a:rect r="r" b="b" t="t" l="l"/>
            <a:pathLst>
              <a:path h="5884693" w="8144904">
                <a:moveTo>
                  <a:pt x="0" y="0"/>
                </a:moveTo>
                <a:lnTo>
                  <a:pt x="8144904" y="0"/>
                </a:lnTo>
                <a:lnTo>
                  <a:pt x="8144904" y="5884693"/>
                </a:lnTo>
                <a:lnTo>
                  <a:pt x="0" y="5884693"/>
                </a:lnTo>
                <a:lnTo>
                  <a:pt x="0" y="0"/>
                </a:lnTo>
                <a:close/>
              </a:path>
            </a:pathLst>
          </a:custGeom>
          <a:blipFill>
            <a:blip r:embed="rId4">
              <a:alphaModFix amt="43999"/>
            </a:blip>
            <a:stretch>
              <a:fillRect l="0" t="0" r="0" b="0"/>
            </a:stretch>
          </a:blipFill>
        </p:spPr>
      </p:sp>
      <p:sp>
        <p:nvSpPr>
          <p:cNvPr name="TextBox 7" id="7"/>
          <p:cNvSpPr txBox="true"/>
          <p:nvPr/>
        </p:nvSpPr>
        <p:spPr>
          <a:xfrm rot="0">
            <a:off x="3972403" y="116782"/>
            <a:ext cx="9792099" cy="1020535"/>
          </a:xfrm>
          <a:prstGeom prst="rect">
            <a:avLst/>
          </a:prstGeom>
        </p:spPr>
        <p:txBody>
          <a:bodyPr anchor="t" rtlCol="false" tIns="0" lIns="0" bIns="0" rIns="0">
            <a:spAutoFit/>
          </a:bodyPr>
          <a:lstStyle/>
          <a:p>
            <a:pPr algn="ctr">
              <a:lnSpc>
                <a:spcPts val="8325"/>
              </a:lnSpc>
            </a:pPr>
            <a:r>
              <a:rPr lang="en-US" sz="5946">
                <a:solidFill>
                  <a:srgbClr val="1A5666"/>
                </a:solidFill>
                <a:latin typeface="Allerta Stencil"/>
                <a:ea typeface="Allerta Stencil"/>
                <a:cs typeface="Allerta Stencil"/>
                <a:sym typeface="Allerta Stencil"/>
              </a:rPr>
              <a:t>Interaction Modelling</a:t>
            </a:r>
          </a:p>
        </p:txBody>
      </p:sp>
      <p:sp>
        <p:nvSpPr>
          <p:cNvPr name="TextBox 8" id="8"/>
          <p:cNvSpPr txBox="true"/>
          <p:nvPr/>
        </p:nvSpPr>
        <p:spPr>
          <a:xfrm rot="0">
            <a:off x="7133792" y="3669982"/>
            <a:ext cx="4021547" cy="356235"/>
          </a:xfrm>
          <a:prstGeom prst="rect">
            <a:avLst/>
          </a:prstGeom>
        </p:spPr>
        <p:txBody>
          <a:bodyPr anchor="t" rtlCol="false" tIns="0" lIns="0" bIns="0" rIns="0">
            <a:spAutoFit/>
          </a:bodyPr>
          <a:lstStyle/>
          <a:p>
            <a:pPr algn="just">
              <a:lnSpc>
                <a:spcPts val="2940"/>
              </a:lnSpc>
            </a:pPr>
            <a:r>
              <a:rPr lang="en-US" sz="2100" b="true">
                <a:solidFill>
                  <a:srgbClr val="1A5666"/>
                </a:solidFill>
                <a:latin typeface="Proxima Nova Bold"/>
                <a:ea typeface="Proxima Nova Bold"/>
                <a:cs typeface="Proxima Nova Bold"/>
                <a:sym typeface="Proxima Nova Bold"/>
              </a:rPr>
              <a:t>Cosine Similarity</a:t>
            </a:r>
          </a:p>
        </p:txBody>
      </p:sp>
      <p:grpSp>
        <p:nvGrpSpPr>
          <p:cNvPr name="Group 9" id="9"/>
          <p:cNvGrpSpPr/>
          <p:nvPr/>
        </p:nvGrpSpPr>
        <p:grpSpPr>
          <a:xfrm rot="0">
            <a:off x="12829369" y="3315827"/>
            <a:ext cx="4874056" cy="2960020"/>
            <a:chOff x="0" y="0"/>
            <a:chExt cx="1283702" cy="779594"/>
          </a:xfrm>
        </p:grpSpPr>
        <p:sp>
          <p:nvSpPr>
            <p:cNvPr name="Freeform 10" id="10"/>
            <p:cNvSpPr/>
            <p:nvPr/>
          </p:nvSpPr>
          <p:spPr>
            <a:xfrm flipH="false" flipV="false" rot="0">
              <a:off x="0" y="0"/>
              <a:ext cx="1283702" cy="779594"/>
            </a:xfrm>
            <a:custGeom>
              <a:avLst/>
              <a:gdLst/>
              <a:ahLst/>
              <a:cxnLst/>
              <a:rect r="r" b="b" t="t" l="l"/>
              <a:pathLst>
                <a:path h="779594" w="1283702">
                  <a:moveTo>
                    <a:pt x="81008" y="0"/>
                  </a:moveTo>
                  <a:lnTo>
                    <a:pt x="1202694" y="0"/>
                  </a:lnTo>
                  <a:cubicBezTo>
                    <a:pt x="1224179" y="0"/>
                    <a:pt x="1244783" y="8535"/>
                    <a:pt x="1259975" y="23727"/>
                  </a:cubicBezTo>
                  <a:cubicBezTo>
                    <a:pt x="1275167" y="38919"/>
                    <a:pt x="1283702" y="59523"/>
                    <a:pt x="1283702" y="81008"/>
                  </a:cubicBezTo>
                  <a:lnTo>
                    <a:pt x="1283702" y="698586"/>
                  </a:lnTo>
                  <a:cubicBezTo>
                    <a:pt x="1283702" y="743325"/>
                    <a:pt x="1247434" y="779594"/>
                    <a:pt x="1202694" y="779594"/>
                  </a:cubicBezTo>
                  <a:lnTo>
                    <a:pt x="81008" y="779594"/>
                  </a:lnTo>
                  <a:cubicBezTo>
                    <a:pt x="59523" y="779594"/>
                    <a:pt x="38919" y="771059"/>
                    <a:pt x="23727" y="755867"/>
                  </a:cubicBezTo>
                  <a:cubicBezTo>
                    <a:pt x="8535" y="740675"/>
                    <a:pt x="0" y="720070"/>
                    <a:pt x="0" y="698586"/>
                  </a:cubicBezTo>
                  <a:lnTo>
                    <a:pt x="0" y="81008"/>
                  </a:lnTo>
                  <a:cubicBezTo>
                    <a:pt x="0" y="59523"/>
                    <a:pt x="8535" y="38919"/>
                    <a:pt x="23727" y="23727"/>
                  </a:cubicBezTo>
                  <a:cubicBezTo>
                    <a:pt x="38919" y="8535"/>
                    <a:pt x="59523" y="0"/>
                    <a:pt x="81008"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11" id="11"/>
            <p:cNvSpPr txBox="true"/>
            <p:nvPr/>
          </p:nvSpPr>
          <p:spPr>
            <a:xfrm>
              <a:off x="0" y="-38100"/>
              <a:ext cx="1283702" cy="817694"/>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3255624" y="3669982"/>
            <a:ext cx="4021547" cy="356235"/>
          </a:xfrm>
          <a:prstGeom prst="rect">
            <a:avLst/>
          </a:prstGeom>
        </p:spPr>
        <p:txBody>
          <a:bodyPr anchor="t" rtlCol="false" tIns="0" lIns="0" bIns="0" rIns="0">
            <a:spAutoFit/>
          </a:bodyPr>
          <a:lstStyle/>
          <a:p>
            <a:pPr algn="just">
              <a:lnSpc>
                <a:spcPts val="2940"/>
              </a:lnSpc>
            </a:pPr>
            <a:r>
              <a:rPr lang="en-US" sz="2100" b="true">
                <a:solidFill>
                  <a:srgbClr val="1A5666"/>
                </a:solidFill>
                <a:latin typeface="Proxima Nova Bold"/>
                <a:ea typeface="Proxima Nova Bold"/>
                <a:cs typeface="Proxima Nova Bold"/>
                <a:sym typeface="Proxima Nova Bold"/>
              </a:rPr>
              <a:t>Pearson Correlation</a:t>
            </a:r>
          </a:p>
        </p:txBody>
      </p:sp>
      <p:grpSp>
        <p:nvGrpSpPr>
          <p:cNvPr name="Group 13" id="13"/>
          <p:cNvGrpSpPr/>
          <p:nvPr/>
        </p:nvGrpSpPr>
        <p:grpSpPr>
          <a:xfrm rot="0">
            <a:off x="6708669" y="6866397"/>
            <a:ext cx="4874056" cy="2960020"/>
            <a:chOff x="0" y="0"/>
            <a:chExt cx="1283702" cy="779594"/>
          </a:xfrm>
        </p:grpSpPr>
        <p:sp>
          <p:nvSpPr>
            <p:cNvPr name="Freeform 14" id="14"/>
            <p:cNvSpPr/>
            <p:nvPr/>
          </p:nvSpPr>
          <p:spPr>
            <a:xfrm flipH="false" flipV="false" rot="0">
              <a:off x="0" y="0"/>
              <a:ext cx="1283702" cy="779594"/>
            </a:xfrm>
            <a:custGeom>
              <a:avLst/>
              <a:gdLst/>
              <a:ahLst/>
              <a:cxnLst/>
              <a:rect r="r" b="b" t="t" l="l"/>
              <a:pathLst>
                <a:path h="779594" w="1283702">
                  <a:moveTo>
                    <a:pt x="81008" y="0"/>
                  </a:moveTo>
                  <a:lnTo>
                    <a:pt x="1202694" y="0"/>
                  </a:lnTo>
                  <a:cubicBezTo>
                    <a:pt x="1224179" y="0"/>
                    <a:pt x="1244783" y="8535"/>
                    <a:pt x="1259975" y="23727"/>
                  </a:cubicBezTo>
                  <a:cubicBezTo>
                    <a:pt x="1275167" y="38919"/>
                    <a:pt x="1283702" y="59523"/>
                    <a:pt x="1283702" y="81008"/>
                  </a:cubicBezTo>
                  <a:lnTo>
                    <a:pt x="1283702" y="698586"/>
                  </a:lnTo>
                  <a:cubicBezTo>
                    <a:pt x="1283702" y="743325"/>
                    <a:pt x="1247434" y="779594"/>
                    <a:pt x="1202694" y="779594"/>
                  </a:cubicBezTo>
                  <a:lnTo>
                    <a:pt x="81008" y="779594"/>
                  </a:lnTo>
                  <a:cubicBezTo>
                    <a:pt x="59523" y="779594"/>
                    <a:pt x="38919" y="771059"/>
                    <a:pt x="23727" y="755867"/>
                  </a:cubicBezTo>
                  <a:cubicBezTo>
                    <a:pt x="8535" y="740675"/>
                    <a:pt x="0" y="720070"/>
                    <a:pt x="0" y="698586"/>
                  </a:cubicBezTo>
                  <a:lnTo>
                    <a:pt x="0" y="81008"/>
                  </a:lnTo>
                  <a:cubicBezTo>
                    <a:pt x="0" y="59523"/>
                    <a:pt x="8535" y="38919"/>
                    <a:pt x="23727" y="23727"/>
                  </a:cubicBezTo>
                  <a:cubicBezTo>
                    <a:pt x="38919" y="8535"/>
                    <a:pt x="59523" y="0"/>
                    <a:pt x="81008"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15" id="15"/>
            <p:cNvSpPr txBox="true"/>
            <p:nvPr/>
          </p:nvSpPr>
          <p:spPr>
            <a:xfrm>
              <a:off x="0" y="-38100"/>
              <a:ext cx="1283702" cy="817694"/>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583444" y="3315827"/>
            <a:ext cx="4874056" cy="2960020"/>
            <a:chOff x="0" y="0"/>
            <a:chExt cx="1283702" cy="779594"/>
          </a:xfrm>
        </p:grpSpPr>
        <p:sp>
          <p:nvSpPr>
            <p:cNvPr name="Freeform 17" id="17"/>
            <p:cNvSpPr/>
            <p:nvPr/>
          </p:nvSpPr>
          <p:spPr>
            <a:xfrm flipH="false" flipV="false" rot="0">
              <a:off x="0" y="0"/>
              <a:ext cx="1283702" cy="779594"/>
            </a:xfrm>
            <a:custGeom>
              <a:avLst/>
              <a:gdLst/>
              <a:ahLst/>
              <a:cxnLst/>
              <a:rect r="r" b="b" t="t" l="l"/>
              <a:pathLst>
                <a:path h="779594" w="1283702">
                  <a:moveTo>
                    <a:pt x="81008" y="0"/>
                  </a:moveTo>
                  <a:lnTo>
                    <a:pt x="1202694" y="0"/>
                  </a:lnTo>
                  <a:cubicBezTo>
                    <a:pt x="1224179" y="0"/>
                    <a:pt x="1244783" y="8535"/>
                    <a:pt x="1259975" y="23727"/>
                  </a:cubicBezTo>
                  <a:cubicBezTo>
                    <a:pt x="1275167" y="38919"/>
                    <a:pt x="1283702" y="59523"/>
                    <a:pt x="1283702" y="81008"/>
                  </a:cubicBezTo>
                  <a:lnTo>
                    <a:pt x="1283702" y="698586"/>
                  </a:lnTo>
                  <a:cubicBezTo>
                    <a:pt x="1283702" y="743325"/>
                    <a:pt x="1247434" y="779594"/>
                    <a:pt x="1202694" y="779594"/>
                  </a:cubicBezTo>
                  <a:lnTo>
                    <a:pt x="81008" y="779594"/>
                  </a:lnTo>
                  <a:cubicBezTo>
                    <a:pt x="59523" y="779594"/>
                    <a:pt x="38919" y="771059"/>
                    <a:pt x="23727" y="755867"/>
                  </a:cubicBezTo>
                  <a:cubicBezTo>
                    <a:pt x="8535" y="740675"/>
                    <a:pt x="0" y="720070"/>
                    <a:pt x="0" y="698586"/>
                  </a:cubicBezTo>
                  <a:lnTo>
                    <a:pt x="0" y="81008"/>
                  </a:lnTo>
                  <a:cubicBezTo>
                    <a:pt x="0" y="59523"/>
                    <a:pt x="8535" y="38919"/>
                    <a:pt x="23727" y="23727"/>
                  </a:cubicBezTo>
                  <a:cubicBezTo>
                    <a:pt x="38919" y="8535"/>
                    <a:pt x="59523" y="0"/>
                    <a:pt x="81008"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18" id="18"/>
            <p:cNvSpPr txBox="true"/>
            <p:nvPr/>
          </p:nvSpPr>
          <p:spPr>
            <a:xfrm>
              <a:off x="0" y="-38100"/>
              <a:ext cx="1283702" cy="817694"/>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009699" y="3669982"/>
            <a:ext cx="4021547" cy="356235"/>
          </a:xfrm>
          <a:prstGeom prst="rect">
            <a:avLst/>
          </a:prstGeom>
        </p:spPr>
        <p:txBody>
          <a:bodyPr anchor="t" rtlCol="false" tIns="0" lIns="0" bIns="0" rIns="0">
            <a:spAutoFit/>
          </a:bodyPr>
          <a:lstStyle/>
          <a:p>
            <a:pPr algn="just">
              <a:lnSpc>
                <a:spcPts val="2940"/>
              </a:lnSpc>
            </a:pPr>
            <a:r>
              <a:rPr lang="en-US" sz="2100" b="true">
                <a:solidFill>
                  <a:srgbClr val="1A5666"/>
                </a:solidFill>
                <a:latin typeface="Proxima Nova Bold"/>
                <a:ea typeface="Proxima Nova Bold"/>
                <a:cs typeface="Proxima Nova Bold"/>
                <a:sym typeface="Proxima Nova Bold"/>
              </a:rPr>
              <a:t>Euclidean Distance</a:t>
            </a:r>
          </a:p>
        </p:txBody>
      </p:sp>
      <p:grpSp>
        <p:nvGrpSpPr>
          <p:cNvPr name="Group 20" id="20"/>
          <p:cNvGrpSpPr/>
          <p:nvPr/>
        </p:nvGrpSpPr>
        <p:grpSpPr>
          <a:xfrm rot="0">
            <a:off x="584575" y="6866397"/>
            <a:ext cx="4874056" cy="2960020"/>
            <a:chOff x="0" y="0"/>
            <a:chExt cx="1283702" cy="779594"/>
          </a:xfrm>
        </p:grpSpPr>
        <p:sp>
          <p:nvSpPr>
            <p:cNvPr name="Freeform 21" id="21"/>
            <p:cNvSpPr/>
            <p:nvPr/>
          </p:nvSpPr>
          <p:spPr>
            <a:xfrm flipH="false" flipV="false" rot="0">
              <a:off x="0" y="0"/>
              <a:ext cx="1283702" cy="779594"/>
            </a:xfrm>
            <a:custGeom>
              <a:avLst/>
              <a:gdLst/>
              <a:ahLst/>
              <a:cxnLst/>
              <a:rect r="r" b="b" t="t" l="l"/>
              <a:pathLst>
                <a:path h="779594" w="1283702">
                  <a:moveTo>
                    <a:pt x="81008" y="0"/>
                  </a:moveTo>
                  <a:lnTo>
                    <a:pt x="1202694" y="0"/>
                  </a:lnTo>
                  <a:cubicBezTo>
                    <a:pt x="1224179" y="0"/>
                    <a:pt x="1244783" y="8535"/>
                    <a:pt x="1259975" y="23727"/>
                  </a:cubicBezTo>
                  <a:cubicBezTo>
                    <a:pt x="1275167" y="38919"/>
                    <a:pt x="1283702" y="59523"/>
                    <a:pt x="1283702" y="81008"/>
                  </a:cubicBezTo>
                  <a:lnTo>
                    <a:pt x="1283702" y="698586"/>
                  </a:lnTo>
                  <a:cubicBezTo>
                    <a:pt x="1283702" y="743325"/>
                    <a:pt x="1247434" y="779594"/>
                    <a:pt x="1202694" y="779594"/>
                  </a:cubicBezTo>
                  <a:lnTo>
                    <a:pt x="81008" y="779594"/>
                  </a:lnTo>
                  <a:cubicBezTo>
                    <a:pt x="59523" y="779594"/>
                    <a:pt x="38919" y="771059"/>
                    <a:pt x="23727" y="755867"/>
                  </a:cubicBezTo>
                  <a:cubicBezTo>
                    <a:pt x="8535" y="740675"/>
                    <a:pt x="0" y="720070"/>
                    <a:pt x="0" y="698586"/>
                  </a:cubicBezTo>
                  <a:lnTo>
                    <a:pt x="0" y="81008"/>
                  </a:lnTo>
                  <a:cubicBezTo>
                    <a:pt x="0" y="59523"/>
                    <a:pt x="8535" y="38919"/>
                    <a:pt x="23727" y="23727"/>
                  </a:cubicBezTo>
                  <a:cubicBezTo>
                    <a:pt x="38919" y="8535"/>
                    <a:pt x="59523" y="0"/>
                    <a:pt x="81008"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22" id="22"/>
            <p:cNvSpPr txBox="true"/>
            <p:nvPr/>
          </p:nvSpPr>
          <p:spPr>
            <a:xfrm>
              <a:off x="0" y="-38100"/>
              <a:ext cx="1283702" cy="817694"/>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010830" y="7220552"/>
            <a:ext cx="4021547" cy="356235"/>
          </a:xfrm>
          <a:prstGeom prst="rect">
            <a:avLst/>
          </a:prstGeom>
        </p:spPr>
        <p:txBody>
          <a:bodyPr anchor="t" rtlCol="false" tIns="0" lIns="0" bIns="0" rIns="0">
            <a:spAutoFit/>
          </a:bodyPr>
          <a:lstStyle/>
          <a:p>
            <a:pPr algn="just">
              <a:lnSpc>
                <a:spcPts val="2940"/>
              </a:lnSpc>
            </a:pPr>
            <a:r>
              <a:rPr lang="en-US" sz="2100" b="true">
                <a:solidFill>
                  <a:srgbClr val="1A5666"/>
                </a:solidFill>
                <a:latin typeface="Proxima Nova Bold"/>
                <a:ea typeface="Proxima Nova Bold"/>
                <a:cs typeface="Proxima Nova Bold"/>
                <a:sym typeface="Proxima Nova Bold"/>
              </a:rPr>
              <a:t>Polynomial Kernel</a:t>
            </a:r>
          </a:p>
        </p:txBody>
      </p:sp>
      <p:sp>
        <p:nvSpPr>
          <p:cNvPr name="TextBox 24" id="24"/>
          <p:cNvSpPr txBox="true"/>
          <p:nvPr/>
        </p:nvSpPr>
        <p:spPr>
          <a:xfrm rot="0">
            <a:off x="7134924" y="7220552"/>
            <a:ext cx="4021547" cy="356235"/>
          </a:xfrm>
          <a:prstGeom prst="rect">
            <a:avLst/>
          </a:prstGeom>
        </p:spPr>
        <p:txBody>
          <a:bodyPr anchor="t" rtlCol="false" tIns="0" lIns="0" bIns="0" rIns="0">
            <a:spAutoFit/>
          </a:bodyPr>
          <a:lstStyle/>
          <a:p>
            <a:pPr algn="just">
              <a:lnSpc>
                <a:spcPts val="2940"/>
              </a:lnSpc>
            </a:pPr>
            <a:r>
              <a:rPr lang="en-US" sz="2100" b="true">
                <a:solidFill>
                  <a:srgbClr val="1A5666"/>
                </a:solidFill>
                <a:latin typeface="Proxima Nova Bold"/>
                <a:ea typeface="Proxima Nova Bold"/>
                <a:cs typeface="Proxima Nova Bold"/>
                <a:sym typeface="Proxima Nova Bold"/>
              </a:rPr>
              <a:t>Sigmoid Kernel</a:t>
            </a:r>
          </a:p>
        </p:txBody>
      </p:sp>
      <p:grpSp>
        <p:nvGrpSpPr>
          <p:cNvPr name="Group 25" id="25"/>
          <p:cNvGrpSpPr/>
          <p:nvPr/>
        </p:nvGrpSpPr>
        <p:grpSpPr>
          <a:xfrm rot="0">
            <a:off x="12830500" y="6866397"/>
            <a:ext cx="4874056" cy="2960020"/>
            <a:chOff x="0" y="0"/>
            <a:chExt cx="1283702" cy="779594"/>
          </a:xfrm>
        </p:grpSpPr>
        <p:sp>
          <p:nvSpPr>
            <p:cNvPr name="Freeform 26" id="26"/>
            <p:cNvSpPr/>
            <p:nvPr/>
          </p:nvSpPr>
          <p:spPr>
            <a:xfrm flipH="false" flipV="false" rot="0">
              <a:off x="0" y="0"/>
              <a:ext cx="1283702" cy="779594"/>
            </a:xfrm>
            <a:custGeom>
              <a:avLst/>
              <a:gdLst/>
              <a:ahLst/>
              <a:cxnLst/>
              <a:rect r="r" b="b" t="t" l="l"/>
              <a:pathLst>
                <a:path h="779594" w="1283702">
                  <a:moveTo>
                    <a:pt x="81008" y="0"/>
                  </a:moveTo>
                  <a:lnTo>
                    <a:pt x="1202694" y="0"/>
                  </a:lnTo>
                  <a:cubicBezTo>
                    <a:pt x="1224179" y="0"/>
                    <a:pt x="1244783" y="8535"/>
                    <a:pt x="1259975" y="23727"/>
                  </a:cubicBezTo>
                  <a:cubicBezTo>
                    <a:pt x="1275167" y="38919"/>
                    <a:pt x="1283702" y="59523"/>
                    <a:pt x="1283702" y="81008"/>
                  </a:cubicBezTo>
                  <a:lnTo>
                    <a:pt x="1283702" y="698586"/>
                  </a:lnTo>
                  <a:cubicBezTo>
                    <a:pt x="1283702" y="743325"/>
                    <a:pt x="1247434" y="779594"/>
                    <a:pt x="1202694" y="779594"/>
                  </a:cubicBezTo>
                  <a:lnTo>
                    <a:pt x="81008" y="779594"/>
                  </a:lnTo>
                  <a:cubicBezTo>
                    <a:pt x="59523" y="779594"/>
                    <a:pt x="38919" y="771059"/>
                    <a:pt x="23727" y="755867"/>
                  </a:cubicBezTo>
                  <a:cubicBezTo>
                    <a:pt x="8535" y="740675"/>
                    <a:pt x="0" y="720070"/>
                    <a:pt x="0" y="698586"/>
                  </a:cubicBezTo>
                  <a:lnTo>
                    <a:pt x="0" y="81008"/>
                  </a:lnTo>
                  <a:cubicBezTo>
                    <a:pt x="0" y="59523"/>
                    <a:pt x="8535" y="38919"/>
                    <a:pt x="23727" y="23727"/>
                  </a:cubicBezTo>
                  <a:cubicBezTo>
                    <a:pt x="38919" y="8535"/>
                    <a:pt x="59523" y="0"/>
                    <a:pt x="81008"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27" id="27"/>
            <p:cNvSpPr txBox="true"/>
            <p:nvPr/>
          </p:nvSpPr>
          <p:spPr>
            <a:xfrm>
              <a:off x="0" y="-38100"/>
              <a:ext cx="1283702" cy="817694"/>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13256755" y="7220552"/>
            <a:ext cx="4021547" cy="356235"/>
          </a:xfrm>
          <a:prstGeom prst="rect">
            <a:avLst/>
          </a:prstGeom>
        </p:spPr>
        <p:txBody>
          <a:bodyPr anchor="t" rtlCol="false" tIns="0" lIns="0" bIns="0" rIns="0">
            <a:spAutoFit/>
          </a:bodyPr>
          <a:lstStyle/>
          <a:p>
            <a:pPr algn="just">
              <a:lnSpc>
                <a:spcPts val="2940"/>
              </a:lnSpc>
            </a:pPr>
            <a:r>
              <a:rPr lang="en-US" sz="2100" b="true">
                <a:solidFill>
                  <a:srgbClr val="1A5666"/>
                </a:solidFill>
                <a:latin typeface="Proxima Nova Bold"/>
                <a:ea typeface="Proxima Nova Bold"/>
                <a:cs typeface="Proxima Nova Bold"/>
                <a:sym typeface="Proxima Nova Bold"/>
              </a:rPr>
              <a:t>Gaussian Kernel</a:t>
            </a:r>
          </a:p>
        </p:txBody>
      </p:sp>
      <p:pic>
        <p:nvPicPr>
          <p:cNvPr name="Picture 29" id="29"/>
          <p:cNvPicPr>
            <a:picLocks noChangeAspect="true"/>
          </p:cNvPicPr>
          <p:nvPr/>
        </p:nvPicPr>
        <p:blipFill>
          <a:blip r:embed="rId5"/>
          <a:stretch>
            <a:fillRect/>
          </a:stretch>
        </p:blipFill>
        <p:spPr>
          <a:xfrm rot="0">
            <a:off x="6038945" y="836618"/>
            <a:ext cx="10722440" cy="2782195"/>
          </a:xfrm>
          <a:prstGeom prst="rect">
            <a:avLst/>
          </a:prstGeom>
        </p:spPr>
      </p:pic>
      <p:pic>
        <p:nvPicPr>
          <p:cNvPr name="Picture 30" id="30"/>
          <p:cNvPicPr>
            <a:picLocks noChangeAspect="true"/>
          </p:cNvPicPr>
          <p:nvPr/>
        </p:nvPicPr>
        <p:blipFill>
          <a:blip r:embed="rId6"/>
          <a:stretch>
            <a:fillRect/>
          </a:stretch>
        </p:blipFill>
        <p:spPr>
          <a:xfrm rot="0">
            <a:off x="3266021" y="1686665"/>
            <a:ext cx="3274118" cy="1004927"/>
          </a:xfrm>
          <a:prstGeom prst="rect">
            <a:avLst/>
          </a:prstGeom>
        </p:spPr>
      </p:pic>
      <p:sp>
        <p:nvSpPr>
          <p:cNvPr name="TextBox 31" id="31"/>
          <p:cNvSpPr txBox="true"/>
          <p:nvPr/>
        </p:nvSpPr>
        <p:spPr>
          <a:xfrm rot="0">
            <a:off x="1869057" y="1904831"/>
            <a:ext cx="1669807" cy="448310"/>
          </a:xfrm>
          <a:prstGeom prst="rect">
            <a:avLst/>
          </a:prstGeom>
        </p:spPr>
        <p:txBody>
          <a:bodyPr anchor="t" rtlCol="false" tIns="0" lIns="0" bIns="0" rIns="0">
            <a:spAutoFit/>
          </a:bodyPr>
          <a:lstStyle/>
          <a:p>
            <a:pPr algn="just">
              <a:lnSpc>
                <a:spcPts val="3639"/>
              </a:lnSpc>
            </a:pPr>
            <a:r>
              <a:rPr lang="en-US" sz="2599">
                <a:solidFill>
                  <a:srgbClr val="1A5666"/>
                </a:solidFill>
                <a:latin typeface="Proxima Nova"/>
                <a:ea typeface="Proxima Nova"/>
                <a:cs typeface="Proxima Nova"/>
                <a:sym typeface="Proxima Nova"/>
              </a:rPr>
              <a:t>Modelling</a:t>
            </a:r>
          </a:p>
        </p:txBody>
      </p:sp>
      <p:sp>
        <p:nvSpPr>
          <p:cNvPr name="TextBox 32" id="32"/>
          <p:cNvSpPr txBox="true"/>
          <p:nvPr/>
        </p:nvSpPr>
        <p:spPr>
          <a:xfrm rot="0">
            <a:off x="6443731" y="1902358"/>
            <a:ext cx="298252" cy="448311"/>
          </a:xfrm>
          <a:prstGeom prst="rect">
            <a:avLst/>
          </a:prstGeom>
        </p:spPr>
        <p:txBody>
          <a:bodyPr anchor="t" rtlCol="false" tIns="0" lIns="0" bIns="0" rIns="0">
            <a:spAutoFit/>
          </a:bodyPr>
          <a:lstStyle/>
          <a:p>
            <a:pPr algn="ctr">
              <a:lnSpc>
                <a:spcPts val="3639"/>
              </a:lnSpc>
              <a:spcBef>
                <a:spcPct val="0"/>
              </a:spcBef>
            </a:pPr>
            <a:r>
              <a:rPr lang="en-US" sz="2599">
                <a:solidFill>
                  <a:srgbClr val="1A5666"/>
                </a:solidFill>
                <a:latin typeface="Allerta Stencil"/>
                <a:ea typeface="Allerta Stencil"/>
                <a:cs typeface="Allerta Stencil"/>
                <a:sym typeface="Allerta Stencil"/>
              </a:rPr>
              <a:t>in</a:t>
            </a:r>
          </a:p>
        </p:txBody>
      </p:sp>
      <p:pic>
        <p:nvPicPr>
          <p:cNvPr name="Picture 33" id="33"/>
          <p:cNvPicPr>
            <a:picLocks noChangeAspect="true"/>
          </p:cNvPicPr>
          <p:nvPr/>
        </p:nvPicPr>
        <p:blipFill>
          <a:blip r:embed="rId7"/>
          <a:stretch>
            <a:fillRect/>
          </a:stretch>
        </p:blipFill>
        <p:spPr>
          <a:xfrm rot="0">
            <a:off x="6729827" y="4393569"/>
            <a:ext cx="4827214" cy="1358557"/>
          </a:xfrm>
          <a:prstGeom prst="rect">
            <a:avLst/>
          </a:prstGeom>
        </p:spPr>
      </p:pic>
      <p:pic>
        <p:nvPicPr>
          <p:cNvPr name="Picture 34" id="34"/>
          <p:cNvPicPr>
            <a:picLocks noChangeAspect="true"/>
          </p:cNvPicPr>
          <p:nvPr/>
        </p:nvPicPr>
        <p:blipFill>
          <a:blip r:embed="rId8"/>
          <a:stretch>
            <a:fillRect/>
          </a:stretch>
        </p:blipFill>
        <p:spPr>
          <a:xfrm rot="0">
            <a:off x="250849" y="4334045"/>
            <a:ext cx="5541509" cy="1382826"/>
          </a:xfrm>
          <a:prstGeom prst="rect">
            <a:avLst/>
          </a:prstGeom>
        </p:spPr>
      </p:pic>
      <p:pic>
        <p:nvPicPr>
          <p:cNvPr name="Picture 35" id="35"/>
          <p:cNvPicPr>
            <a:picLocks noChangeAspect="true"/>
          </p:cNvPicPr>
          <p:nvPr/>
        </p:nvPicPr>
        <p:blipFill>
          <a:blip r:embed="rId9"/>
          <a:stretch>
            <a:fillRect/>
          </a:stretch>
        </p:blipFill>
        <p:spPr>
          <a:xfrm rot="0">
            <a:off x="12557394" y="3444546"/>
            <a:ext cx="5420269" cy="3161824"/>
          </a:xfrm>
          <a:prstGeom prst="rect">
            <a:avLst/>
          </a:prstGeom>
        </p:spPr>
      </p:pic>
      <p:pic>
        <p:nvPicPr>
          <p:cNvPr name="Picture 36" id="36"/>
          <p:cNvPicPr>
            <a:picLocks noChangeAspect="true"/>
          </p:cNvPicPr>
          <p:nvPr/>
        </p:nvPicPr>
        <p:blipFill>
          <a:blip r:embed="rId10"/>
          <a:stretch>
            <a:fillRect/>
          </a:stretch>
        </p:blipFill>
        <p:spPr>
          <a:xfrm rot="0">
            <a:off x="14909062" y="8652241"/>
            <a:ext cx="2750075" cy="946747"/>
          </a:xfrm>
          <a:prstGeom prst="rect">
            <a:avLst/>
          </a:prstGeom>
        </p:spPr>
      </p:pic>
      <p:pic>
        <p:nvPicPr>
          <p:cNvPr name="Picture 37" id="37"/>
          <p:cNvPicPr>
            <a:picLocks noChangeAspect="true"/>
          </p:cNvPicPr>
          <p:nvPr/>
        </p:nvPicPr>
        <p:blipFill>
          <a:blip r:embed="rId11"/>
          <a:stretch>
            <a:fillRect/>
          </a:stretch>
        </p:blipFill>
        <p:spPr>
          <a:xfrm rot="0">
            <a:off x="6364479" y="7461556"/>
            <a:ext cx="5557912" cy="1663943"/>
          </a:xfrm>
          <a:prstGeom prst="rect">
            <a:avLst/>
          </a:prstGeom>
        </p:spPr>
      </p:pic>
      <p:pic>
        <p:nvPicPr>
          <p:cNvPr name="Picture 38" id="38"/>
          <p:cNvPicPr>
            <a:picLocks noChangeAspect="true"/>
          </p:cNvPicPr>
          <p:nvPr/>
        </p:nvPicPr>
        <p:blipFill>
          <a:blip r:embed="rId12"/>
          <a:stretch>
            <a:fillRect/>
          </a:stretch>
        </p:blipFill>
        <p:spPr>
          <a:xfrm rot="0">
            <a:off x="280668" y="7431580"/>
            <a:ext cx="5183682" cy="1723894"/>
          </a:xfrm>
          <a:prstGeom prst="rect">
            <a:avLst/>
          </a:prstGeom>
        </p:spPr>
      </p:pic>
      <p:pic>
        <p:nvPicPr>
          <p:cNvPr name="Picture 39" id="39"/>
          <p:cNvPicPr>
            <a:picLocks noChangeAspect="true"/>
          </p:cNvPicPr>
          <p:nvPr/>
        </p:nvPicPr>
        <p:blipFill>
          <a:blip r:embed="rId13"/>
          <a:stretch>
            <a:fillRect/>
          </a:stretch>
        </p:blipFill>
        <p:spPr>
          <a:xfrm rot="0">
            <a:off x="12670116" y="7360246"/>
            <a:ext cx="5192562" cy="1734806"/>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1665940"/>
            <a:ext cx="16304820" cy="8030124"/>
          </a:xfrm>
          <a:custGeom>
            <a:avLst/>
            <a:gdLst/>
            <a:ahLst/>
            <a:cxnLst/>
            <a:rect r="r" b="b" t="t" l="l"/>
            <a:pathLst>
              <a:path h="8030124" w="16304820">
                <a:moveTo>
                  <a:pt x="0" y="0"/>
                </a:moveTo>
                <a:lnTo>
                  <a:pt x="16304820" y="0"/>
                </a:lnTo>
                <a:lnTo>
                  <a:pt x="16304820" y="8030124"/>
                </a:lnTo>
                <a:lnTo>
                  <a:pt x="0" y="8030124"/>
                </a:lnTo>
                <a:lnTo>
                  <a:pt x="0" y="0"/>
                </a:lnTo>
                <a:close/>
              </a:path>
            </a:pathLst>
          </a:custGeom>
          <a:blipFill>
            <a:blip r:embed="rId3"/>
            <a:stretch>
              <a:fillRect l="0" t="0" r="0" b="0"/>
            </a:stretch>
          </a:blipFill>
        </p:spPr>
      </p:sp>
      <p:sp>
        <p:nvSpPr>
          <p:cNvPr name="Freeform 4" id="4"/>
          <p:cNvSpPr/>
          <p:nvPr/>
        </p:nvSpPr>
        <p:spPr>
          <a:xfrm flipH="false" flipV="false" rot="0">
            <a:off x="12794137" y="8762690"/>
            <a:ext cx="14876002" cy="12333558"/>
          </a:xfrm>
          <a:custGeom>
            <a:avLst/>
            <a:gdLst/>
            <a:ahLst/>
            <a:cxnLst/>
            <a:rect r="r" b="b" t="t" l="l"/>
            <a:pathLst>
              <a:path h="12333558" w="14876002">
                <a:moveTo>
                  <a:pt x="0" y="0"/>
                </a:moveTo>
                <a:lnTo>
                  <a:pt x="14876001" y="0"/>
                </a:lnTo>
                <a:lnTo>
                  <a:pt x="14876001" y="12333558"/>
                </a:lnTo>
                <a:lnTo>
                  <a:pt x="0" y="123335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832008" y="-1629595"/>
            <a:ext cx="8144904" cy="5884693"/>
          </a:xfrm>
          <a:custGeom>
            <a:avLst/>
            <a:gdLst/>
            <a:ahLst/>
            <a:cxnLst/>
            <a:rect r="r" b="b" t="t" l="l"/>
            <a:pathLst>
              <a:path h="5884693" w="8144904">
                <a:moveTo>
                  <a:pt x="0" y="0"/>
                </a:moveTo>
                <a:lnTo>
                  <a:pt x="8144903" y="0"/>
                </a:lnTo>
                <a:lnTo>
                  <a:pt x="8144903" y="5884693"/>
                </a:lnTo>
                <a:lnTo>
                  <a:pt x="0" y="5884693"/>
                </a:lnTo>
                <a:lnTo>
                  <a:pt x="0" y="0"/>
                </a:lnTo>
                <a:close/>
              </a:path>
            </a:pathLst>
          </a:custGeom>
          <a:blipFill>
            <a:blip r:embed="rId6">
              <a:alphaModFix amt="43999"/>
            </a:blip>
            <a:stretch>
              <a:fillRect l="0" t="0" r="0" b="0"/>
            </a:stretch>
          </a:blipFill>
        </p:spPr>
      </p:sp>
      <p:sp>
        <p:nvSpPr>
          <p:cNvPr name="TextBox 6" id="6"/>
          <p:cNvSpPr txBox="true"/>
          <p:nvPr/>
        </p:nvSpPr>
        <p:spPr>
          <a:xfrm rot="0">
            <a:off x="3417169" y="542407"/>
            <a:ext cx="10535172" cy="770344"/>
          </a:xfrm>
          <a:prstGeom prst="rect">
            <a:avLst/>
          </a:prstGeom>
        </p:spPr>
        <p:txBody>
          <a:bodyPr anchor="t" rtlCol="false" tIns="0" lIns="0" bIns="0" rIns="0">
            <a:spAutoFit/>
          </a:bodyPr>
          <a:lstStyle/>
          <a:p>
            <a:pPr algn="ctr" marL="0" indent="0" lvl="0">
              <a:lnSpc>
                <a:spcPts val="6365"/>
              </a:lnSpc>
              <a:spcBef>
                <a:spcPct val="0"/>
              </a:spcBef>
            </a:pPr>
            <a:r>
              <a:rPr lang="en-US" sz="4546">
                <a:solidFill>
                  <a:srgbClr val="1A5666"/>
                </a:solidFill>
                <a:latin typeface="Allerta Stencil"/>
                <a:ea typeface="Allerta Stencil"/>
                <a:cs typeface="Allerta Stencil"/>
                <a:sym typeface="Allerta Stencil"/>
              </a:rPr>
              <a:t>Solution Architecture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descr="Tech Pattern Fading Dots"/>
          <p:cNvSpPr/>
          <p:nvPr/>
        </p:nvSpPr>
        <p:spPr>
          <a:xfrm flipH="false" flipV="false" rot="0">
            <a:off x="-2866880" y="-1177457"/>
            <a:ext cx="11333728" cy="13434375"/>
          </a:xfrm>
          <a:custGeom>
            <a:avLst/>
            <a:gdLst/>
            <a:ahLst/>
            <a:cxnLst/>
            <a:rect r="r" b="b" t="t" l="l"/>
            <a:pathLst>
              <a:path h="13434375" w="11333728">
                <a:moveTo>
                  <a:pt x="0" y="0"/>
                </a:moveTo>
                <a:lnTo>
                  <a:pt x="11333727" y="0"/>
                </a:lnTo>
                <a:lnTo>
                  <a:pt x="11333727" y="13434375"/>
                </a:lnTo>
                <a:lnTo>
                  <a:pt x="0" y="134343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Transparent Liquid Blob Frame"/>
          <p:cNvSpPr/>
          <p:nvPr/>
        </p:nvSpPr>
        <p:spPr>
          <a:xfrm flipH="false" flipV="false" rot="2880075">
            <a:off x="13976623" y="-2004905"/>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5">
              <a:alphaModFix amt="43999"/>
            </a:blip>
            <a:stretch>
              <a:fillRect l="0" t="0" r="0" b="0"/>
            </a:stretch>
          </a:blipFill>
        </p:spPr>
      </p:sp>
      <p:sp>
        <p:nvSpPr>
          <p:cNvPr name="TextBox 5" id="5"/>
          <p:cNvSpPr txBox="true"/>
          <p:nvPr/>
        </p:nvSpPr>
        <p:spPr>
          <a:xfrm rot="0">
            <a:off x="1028700" y="4399597"/>
            <a:ext cx="16230600" cy="1335407"/>
          </a:xfrm>
          <a:prstGeom prst="rect">
            <a:avLst/>
          </a:prstGeom>
        </p:spPr>
        <p:txBody>
          <a:bodyPr anchor="t" rtlCol="false" tIns="0" lIns="0" bIns="0" rIns="0">
            <a:spAutoFit/>
          </a:bodyPr>
          <a:lstStyle/>
          <a:p>
            <a:pPr algn="ctr" marL="0" indent="0" lvl="0">
              <a:lnSpc>
                <a:spcPts val="10919"/>
              </a:lnSpc>
              <a:spcBef>
                <a:spcPct val="0"/>
              </a:spcBef>
            </a:pPr>
            <a:r>
              <a:rPr lang="en-US" sz="7799">
                <a:solidFill>
                  <a:srgbClr val="1A5666"/>
                </a:solidFill>
                <a:latin typeface="Allerta Stencil"/>
                <a:ea typeface="Allerta Stencil"/>
                <a:cs typeface="Allerta Stencil"/>
                <a:sym typeface="Allerta Stencil"/>
              </a:rPr>
              <a:t>Experimental Setup</a:t>
            </a:r>
          </a:p>
        </p:txBody>
      </p:sp>
      <p:grpSp>
        <p:nvGrpSpPr>
          <p:cNvPr name="Group 6" id="6"/>
          <p:cNvGrpSpPr/>
          <p:nvPr/>
        </p:nvGrpSpPr>
        <p:grpSpPr>
          <a:xfrm rot="0">
            <a:off x="14533478" y="6532478"/>
            <a:ext cx="3754522" cy="3754522"/>
            <a:chOff x="0" y="0"/>
            <a:chExt cx="5006029" cy="5006029"/>
          </a:xfrm>
        </p:grpSpPr>
        <p:grpSp>
          <p:nvGrpSpPr>
            <p:cNvPr name="Group 7" id="7"/>
            <p:cNvGrpSpPr/>
            <p:nvPr/>
          </p:nvGrpSpPr>
          <p:grpSpPr>
            <a:xfrm rot="0">
              <a:off x="2503014" y="2503014"/>
              <a:ext cx="1251507" cy="1251507"/>
              <a:chOff x="0" y="0"/>
              <a:chExt cx="1913890" cy="1913890"/>
            </a:xfrm>
          </p:grpSpPr>
          <p:sp>
            <p:nvSpPr>
              <p:cNvPr name="Freeform 8" id="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9" id="9"/>
            <p:cNvGrpSpPr/>
            <p:nvPr/>
          </p:nvGrpSpPr>
          <p:grpSpPr>
            <a:xfrm rot="0">
              <a:off x="2503014" y="1251507"/>
              <a:ext cx="1251507" cy="1251507"/>
              <a:chOff x="0" y="0"/>
              <a:chExt cx="1913890" cy="1913890"/>
            </a:xfrm>
          </p:grpSpPr>
          <p:sp>
            <p:nvSpPr>
              <p:cNvPr name="Freeform 10" id="1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11" id="11"/>
            <p:cNvGrpSpPr/>
            <p:nvPr/>
          </p:nvGrpSpPr>
          <p:grpSpPr>
            <a:xfrm rot="0">
              <a:off x="1251507" y="2503014"/>
              <a:ext cx="1251507" cy="1251507"/>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13" id="13"/>
            <p:cNvGrpSpPr/>
            <p:nvPr/>
          </p:nvGrpSpPr>
          <p:grpSpPr>
            <a:xfrm rot="0">
              <a:off x="3754522" y="3754522"/>
              <a:ext cx="1251507" cy="1251507"/>
              <a:chOff x="0" y="0"/>
              <a:chExt cx="1913890" cy="1913890"/>
            </a:xfrm>
          </p:grpSpPr>
          <p:sp>
            <p:nvSpPr>
              <p:cNvPr name="Freeform 14" id="1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15" id="15"/>
            <p:cNvGrpSpPr/>
            <p:nvPr/>
          </p:nvGrpSpPr>
          <p:grpSpPr>
            <a:xfrm rot="0">
              <a:off x="3754522" y="2503014"/>
              <a:ext cx="1251507" cy="1251507"/>
              <a:chOff x="0" y="0"/>
              <a:chExt cx="1913890" cy="1913890"/>
            </a:xfrm>
          </p:grpSpPr>
          <p:sp>
            <p:nvSpPr>
              <p:cNvPr name="Freeform 16" id="1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17" id="17"/>
            <p:cNvGrpSpPr/>
            <p:nvPr/>
          </p:nvGrpSpPr>
          <p:grpSpPr>
            <a:xfrm rot="0">
              <a:off x="2503014" y="3754522"/>
              <a:ext cx="1251507" cy="1251507"/>
              <a:chOff x="0" y="0"/>
              <a:chExt cx="1913890" cy="1913890"/>
            </a:xfrm>
          </p:grpSpPr>
          <p:sp>
            <p:nvSpPr>
              <p:cNvPr name="Freeform 18" id="1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19" id="19"/>
            <p:cNvGrpSpPr/>
            <p:nvPr/>
          </p:nvGrpSpPr>
          <p:grpSpPr>
            <a:xfrm rot="0">
              <a:off x="3754522" y="1251507"/>
              <a:ext cx="1251507" cy="1251507"/>
              <a:chOff x="0" y="0"/>
              <a:chExt cx="1913890" cy="1913890"/>
            </a:xfrm>
          </p:grpSpPr>
          <p:sp>
            <p:nvSpPr>
              <p:cNvPr name="Freeform 20" id="2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21" id="21"/>
            <p:cNvGrpSpPr/>
            <p:nvPr/>
          </p:nvGrpSpPr>
          <p:grpSpPr>
            <a:xfrm rot="0">
              <a:off x="1251507" y="3754522"/>
              <a:ext cx="1251507" cy="1251507"/>
              <a:chOff x="0" y="0"/>
              <a:chExt cx="1913890" cy="1913890"/>
            </a:xfrm>
          </p:grpSpPr>
          <p:sp>
            <p:nvSpPr>
              <p:cNvPr name="Freeform 22" id="2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23" id="23"/>
            <p:cNvGrpSpPr/>
            <p:nvPr/>
          </p:nvGrpSpPr>
          <p:grpSpPr>
            <a:xfrm rot="0">
              <a:off x="3754522" y="0"/>
              <a:ext cx="1251507" cy="1251507"/>
              <a:chOff x="0" y="0"/>
              <a:chExt cx="1913890" cy="1913890"/>
            </a:xfrm>
          </p:grpSpPr>
          <p:sp>
            <p:nvSpPr>
              <p:cNvPr name="Freeform 24" id="2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25" id="25"/>
            <p:cNvGrpSpPr/>
            <p:nvPr/>
          </p:nvGrpSpPr>
          <p:grpSpPr>
            <a:xfrm rot="0">
              <a:off x="0" y="3754522"/>
              <a:ext cx="1251507" cy="1251507"/>
              <a:chOff x="0" y="0"/>
              <a:chExt cx="1913890" cy="1913890"/>
            </a:xfrm>
          </p:grpSpPr>
          <p:sp>
            <p:nvSpPr>
              <p:cNvPr name="Freeform 26" id="2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27" id="27"/>
            <p:cNvGrpSpPr/>
            <p:nvPr/>
          </p:nvGrpSpPr>
          <p:grpSpPr>
            <a:xfrm rot="0">
              <a:off x="2503014" y="1251507"/>
              <a:ext cx="1251507" cy="1251507"/>
              <a:chOff x="0" y="0"/>
              <a:chExt cx="1913890" cy="1913890"/>
            </a:xfrm>
          </p:grpSpPr>
          <p:sp>
            <p:nvSpPr>
              <p:cNvPr name="Freeform 28" id="2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alpha val="0"/>
                </a:srgbClr>
              </a:solidFill>
            </p:spPr>
          </p:sp>
        </p:grpSp>
      </p:grpSp>
      <p:grpSp>
        <p:nvGrpSpPr>
          <p:cNvPr name="Group 29" id="29"/>
          <p:cNvGrpSpPr/>
          <p:nvPr/>
        </p:nvGrpSpPr>
        <p:grpSpPr>
          <a:xfrm rot="-10800000">
            <a:off x="0" y="0"/>
            <a:ext cx="3754522" cy="3754522"/>
            <a:chOff x="0" y="0"/>
            <a:chExt cx="5006029" cy="5006029"/>
          </a:xfrm>
        </p:grpSpPr>
        <p:grpSp>
          <p:nvGrpSpPr>
            <p:cNvPr name="Group 30" id="30"/>
            <p:cNvGrpSpPr/>
            <p:nvPr/>
          </p:nvGrpSpPr>
          <p:grpSpPr>
            <a:xfrm rot="0">
              <a:off x="2503014" y="2503014"/>
              <a:ext cx="1251507" cy="1251507"/>
              <a:chOff x="0" y="0"/>
              <a:chExt cx="1913890" cy="1913890"/>
            </a:xfrm>
          </p:grpSpPr>
          <p:sp>
            <p:nvSpPr>
              <p:cNvPr name="Freeform 31" id="3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32" id="32"/>
            <p:cNvGrpSpPr/>
            <p:nvPr/>
          </p:nvGrpSpPr>
          <p:grpSpPr>
            <a:xfrm rot="0">
              <a:off x="2503014" y="1251507"/>
              <a:ext cx="1251507" cy="1251507"/>
              <a:chOff x="0" y="0"/>
              <a:chExt cx="1913890" cy="1913890"/>
            </a:xfrm>
          </p:grpSpPr>
          <p:sp>
            <p:nvSpPr>
              <p:cNvPr name="Freeform 33" id="3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34" id="34"/>
            <p:cNvGrpSpPr/>
            <p:nvPr/>
          </p:nvGrpSpPr>
          <p:grpSpPr>
            <a:xfrm rot="0">
              <a:off x="1251507" y="2503014"/>
              <a:ext cx="1251507" cy="1251507"/>
              <a:chOff x="0" y="0"/>
              <a:chExt cx="1913890" cy="1913890"/>
            </a:xfrm>
          </p:grpSpPr>
          <p:sp>
            <p:nvSpPr>
              <p:cNvPr name="Freeform 35" id="3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36" id="36"/>
            <p:cNvGrpSpPr/>
            <p:nvPr/>
          </p:nvGrpSpPr>
          <p:grpSpPr>
            <a:xfrm rot="0">
              <a:off x="3754522" y="3754522"/>
              <a:ext cx="1251507" cy="1251507"/>
              <a:chOff x="0" y="0"/>
              <a:chExt cx="1913890" cy="1913890"/>
            </a:xfrm>
          </p:grpSpPr>
          <p:sp>
            <p:nvSpPr>
              <p:cNvPr name="Freeform 37" id="3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38" id="38"/>
            <p:cNvGrpSpPr/>
            <p:nvPr/>
          </p:nvGrpSpPr>
          <p:grpSpPr>
            <a:xfrm rot="0">
              <a:off x="3754522" y="2503014"/>
              <a:ext cx="1251507" cy="1251507"/>
              <a:chOff x="0" y="0"/>
              <a:chExt cx="1913890" cy="1913890"/>
            </a:xfrm>
          </p:grpSpPr>
          <p:sp>
            <p:nvSpPr>
              <p:cNvPr name="Freeform 39" id="3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40" id="40"/>
            <p:cNvGrpSpPr/>
            <p:nvPr/>
          </p:nvGrpSpPr>
          <p:grpSpPr>
            <a:xfrm rot="0">
              <a:off x="2503014" y="3754522"/>
              <a:ext cx="1251507" cy="1251507"/>
              <a:chOff x="0" y="0"/>
              <a:chExt cx="1913890" cy="1913890"/>
            </a:xfrm>
          </p:grpSpPr>
          <p:sp>
            <p:nvSpPr>
              <p:cNvPr name="Freeform 41" id="4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42" id="42"/>
            <p:cNvGrpSpPr/>
            <p:nvPr/>
          </p:nvGrpSpPr>
          <p:grpSpPr>
            <a:xfrm rot="0">
              <a:off x="3754522" y="1251507"/>
              <a:ext cx="1251507" cy="1251507"/>
              <a:chOff x="0" y="0"/>
              <a:chExt cx="1913890" cy="1913890"/>
            </a:xfrm>
          </p:grpSpPr>
          <p:sp>
            <p:nvSpPr>
              <p:cNvPr name="Freeform 43" id="4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44" id="44"/>
            <p:cNvGrpSpPr/>
            <p:nvPr/>
          </p:nvGrpSpPr>
          <p:grpSpPr>
            <a:xfrm rot="0">
              <a:off x="1251507" y="3754522"/>
              <a:ext cx="1251507" cy="1251507"/>
              <a:chOff x="0" y="0"/>
              <a:chExt cx="1913890" cy="1913890"/>
            </a:xfrm>
          </p:grpSpPr>
          <p:sp>
            <p:nvSpPr>
              <p:cNvPr name="Freeform 45" id="4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46" id="46"/>
            <p:cNvGrpSpPr/>
            <p:nvPr/>
          </p:nvGrpSpPr>
          <p:grpSpPr>
            <a:xfrm rot="0">
              <a:off x="3754522" y="0"/>
              <a:ext cx="1251507" cy="1251507"/>
              <a:chOff x="0" y="0"/>
              <a:chExt cx="1913890" cy="1913890"/>
            </a:xfrm>
          </p:grpSpPr>
          <p:sp>
            <p:nvSpPr>
              <p:cNvPr name="Freeform 47" id="4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48" id="48"/>
            <p:cNvGrpSpPr/>
            <p:nvPr/>
          </p:nvGrpSpPr>
          <p:grpSpPr>
            <a:xfrm rot="0">
              <a:off x="0" y="3754522"/>
              <a:ext cx="1251507" cy="1251507"/>
              <a:chOff x="0" y="0"/>
              <a:chExt cx="1913890" cy="1913890"/>
            </a:xfrm>
          </p:grpSpPr>
          <p:sp>
            <p:nvSpPr>
              <p:cNvPr name="Freeform 49" id="4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50" id="50"/>
            <p:cNvGrpSpPr/>
            <p:nvPr/>
          </p:nvGrpSpPr>
          <p:grpSpPr>
            <a:xfrm rot="0">
              <a:off x="2503014" y="1251507"/>
              <a:ext cx="1251507" cy="1251507"/>
              <a:chOff x="0" y="0"/>
              <a:chExt cx="1913890" cy="1913890"/>
            </a:xfrm>
          </p:grpSpPr>
          <p:sp>
            <p:nvSpPr>
              <p:cNvPr name="Freeform 51" id="5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descr="Tech Pattern Fading Dots"/>
          <p:cNvSpPr/>
          <p:nvPr/>
        </p:nvSpPr>
        <p:spPr>
          <a:xfrm flipH="false" flipV="false" rot="0">
            <a:off x="-2866880" y="-1177457"/>
            <a:ext cx="11333728" cy="13434375"/>
          </a:xfrm>
          <a:custGeom>
            <a:avLst/>
            <a:gdLst/>
            <a:ahLst/>
            <a:cxnLst/>
            <a:rect r="r" b="b" t="t" l="l"/>
            <a:pathLst>
              <a:path h="13434375" w="11333728">
                <a:moveTo>
                  <a:pt x="0" y="0"/>
                </a:moveTo>
                <a:lnTo>
                  <a:pt x="11333727" y="0"/>
                </a:lnTo>
                <a:lnTo>
                  <a:pt x="11333727" y="13434375"/>
                </a:lnTo>
                <a:lnTo>
                  <a:pt x="0" y="134343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Transparent Liquid Blob Frame"/>
          <p:cNvSpPr/>
          <p:nvPr/>
        </p:nvSpPr>
        <p:spPr>
          <a:xfrm flipH="false" flipV="false" rot="2880075">
            <a:off x="13976623" y="-2004905"/>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5">
              <a:alphaModFix amt="43999"/>
            </a:blip>
            <a:stretch>
              <a:fillRect l="0" t="0" r="0" b="0"/>
            </a:stretch>
          </a:blipFill>
        </p:spPr>
      </p:sp>
      <p:sp>
        <p:nvSpPr>
          <p:cNvPr name="TextBox 5" id="5"/>
          <p:cNvSpPr txBox="true"/>
          <p:nvPr/>
        </p:nvSpPr>
        <p:spPr>
          <a:xfrm rot="0">
            <a:off x="1756406" y="1185204"/>
            <a:ext cx="11954946" cy="2464084"/>
          </a:xfrm>
          <a:prstGeom prst="rect">
            <a:avLst/>
          </a:prstGeom>
        </p:spPr>
        <p:txBody>
          <a:bodyPr anchor="t" rtlCol="false" tIns="0" lIns="0" bIns="0" rIns="0">
            <a:spAutoFit/>
          </a:bodyPr>
          <a:lstStyle/>
          <a:p>
            <a:pPr algn="l" marL="0" indent="0" lvl="0">
              <a:lnSpc>
                <a:spcPts val="9649"/>
              </a:lnSpc>
            </a:pPr>
            <a:r>
              <a:rPr lang="en-US" sz="8772">
                <a:solidFill>
                  <a:srgbClr val="1A5666"/>
                </a:solidFill>
                <a:latin typeface="Allerta Stencil"/>
                <a:ea typeface="Allerta Stencil"/>
                <a:cs typeface="Allerta Stencil"/>
                <a:sym typeface="Allerta Stencil"/>
              </a:rPr>
              <a:t>Experimental Setup</a:t>
            </a:r>
            <a:r>
              <a:rPr lang="en-US" sz="8772" strike="noStrike">
                <a:solidFill>
                  <a:srgbClr val="1A5666"/>
                </a:solidFill>
                <a:latin typeface="Allerta Stencil"/>
                <a:ea typeface="Allerta Stencil"/>
                <a:cs typeface="Allerta Stencil"/>
                <a:sym typeface="Allerta Stencil"/>
              </a:rPr>
              <a:t>– Outline</a:t>
            </a:r>
          </a:p>
        </p:txBody>
      </p:sp>
      <p:grpSp>
        <p:nvGrpSpPr>
          <p:cNvPr name="Group 6" id="6"/>
          <p:cNvGrpSpPr/>
          <p:nvPr/>
        </p:nvGrpSpPr>
        <p:grpSpPr>
          <a:xfrm rot="0">
            <a:off x="6997728" y="4577482"/>
            <a:ext cx="7560733" cy="400009"/>
            <a:chOff x="0" y="0"/>
            <a:chExt cx="10080978" cy="533345"/>
          </a:xfrm>
        </p:grpSpPr>
        <p:sp>
          <p:nvSpPr>
            <p:cNvPr name="TextBox 7" id="7"/>
            <p:cNvSpPr txBox="true"/>
            <p:nvPr/>
          </p:nvSpPr>
          <p:spPr>
            <a:xfrm rot="0">
              <a:off x="870611" y="31133"/>
              <a:ext cx="9210366" cy="452028"/>
            </a:xfrm>
            <a:prstGeom prst="rect">
              <a:avLst/>
            </a:prstGeom>
          </p:spPr>
          <p:txBody>
            <a:bodyPr anchor="t" rtlCol="false" tIns="0" lIns="0" bIns="0" rIns="0">
              <a:spAutoFit/>
            </a:bodyPr>
            <a:lstStyle/>
            <a:p>
              <a:pPr algn="l" marL="0" indent="0" lvl="0">
                <a:lnSpc>
                  <a:spcPts val="2834"/>
                </a:lnSpc>
              </a:pPr>
              <a:r>
                <a:rPr lang="en-US" sz="2180">
                  <a:solidFill>
                    <a:srgbClr val="1A5666"/>
                  </a:solidFill>
                  <a:latin typeface="Proxima Nova"/>
                  <a:ea typeface="Proxima Nova"/>
                  <a:cs typeface="Proxima Nova"/>
                  <a:sym typeface="Proxima Nova"/>
                </a:rPr>
                <a:t>Scope</a:t>
              </a:r>
            </a:p>
          </p:txBody>
        </p:sp>
        <p:sp>
          <p:nvSpPr>
            <p:cNvPr name="Freeform 8" id="8"/>
            <p:cNvSpPr/>
            <p:nvPr/>
          </p:nvSpPr>
          <p:spPr>
            <a:xfrm flipH="false" flipV="false" rot="0">
              <a:off x="0" y="0"/>
              <a:ext cx="533345" cy="533345"/>
            </a:xfrm>
            <a:custGeom>
              <a:avLst/>
              <a:gdLst/>
              <a:ahLst/>
              <a:cxnLst/>
              <a:rect r="r" b="b" t="t" l="l"/>
              <a:pathLst>
                <a:path h="533345" w="533345">
                  <a:moveTo>
                    <a:pt x="0" y="0"/>
                  </a:moveTo>
                  <a:lnTo>
                    <a:pt x="533345" y="0"/>
                  </a:lnTo>
                  <a:lnTo>
                    <a:pt x="533345" y="533345"/>
                  </a:lnTo>
                  <a:lnTo>
                    <a:pt x="0" y="533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6997728" y="5638627"/>
            <a:ext cx="7560733" cy="400009"/>
            <a:chOff x="0" y="0"/>
            <a:chExt cx="10080978" cy="533345"/>
          </a:xfrm>
        </p:grpSpPr>
        <p:sp>
          <p:nvSpPr>
            <p:cNvPr name="TextBox 10" id="10"/>
            <p:cNvSpPr txBox="true"/>
            <p:nvPr/>
          </p:nvSpPr>
          <p:spPr>
            <a:xfrm rot="0">
              <a:off x="870611" y="62017"/>
              <a:ext cx="9210366" cy="464261"/>
            </a:xfrm>
            <a:prstGeom prst="rect">
              <a:avLst/>
            </a:prstGeom>
          </p:spPr>
          <p:txBody>
            <a:bodyPr anchor="t" rtlCol="false" tIns="0" lIns="0" bIns="0" rIns="0">
              <a:spAutoFit/>
            </a:bodyPr>
            <a:lstStyle/>
            <a:p>
              <a:pPr algn="l" marL="0" indent="0" lvl="0">
                <a:lnSpc>
                  <a:spcPts val="2870"/>
                </a:lnSpc>
              </a:pPr>
              <a:r>
                <a:rPr lang="en-US" sz="2208">
                  <a:solidFill>
                    <a:srgbClr val="1A5666"/>
                  </a:solidFill>
                  <a:latin typeface="Proxima Nova"/>
                  <a:ea typeface="Proxima Nova"/>
                  <a:cs typeface="Proxima Nova"/>
                  <a:sym typeface="Proxima Nova"/>
                </a:rPr>
                <a:t>Configuration</a:t>
              </a:r>
            </a:p>
          </p:txBody>
        </p:sp>
        <p:sp>
          <p:nvSpPr>
            <p:cNvPr name="Freeform 11" id="11"/>
            <p:cNvSpPr/>
            <p:nvPr/>
          </p:nvSpPr>
          <p:spPr>
            <a:xfrm flipH="false" flipV="false" rot="0">
              <a:off x="0" y="0"/>
              <a:ext cx="533345" cy="533345"/>
            </a:xfrm>
            <a:custGeom>
              <a:avLst/>
              <a:gdLst/>
              <a:ahLst/>
              <a:cxnLst/>
              <a:rect r="r" b="b" t="t" l="l"/>
              <a:pathLst>
                <a:path h="533345" w="533345">
                  <a:moveTo>
                    <a:pt x="0" y="0"/>
                  </a:moveTo>
                  <a:lnTo>
                    <a:pt x="533345" y="0"/>
                  </a:lnTo>
                  <a:lnTo>
                    <a:pt x="533345" y="533345"/>
                  </a:lnTo>
                  <a:lnTo>
                    <a:pt x="0" y="533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2" id="12"/>
          <p:cNvGrpSpPr/>
          <p:nvPr/>
        </p:nvGrpSpPr>
        <p:grpSpPr>
          <a:xfrm rot="0">
            <a:off x="6997728" y="6699771"/>
            <a:ext cx="7560733" cy="400009"/>
            <a:chOff x="0" y="0"/>
            <a:chExt cx="10080978" cy="533345"/>
          </a:xfrm>
        </p:grpSpPr>
        <p:sp>
          <p:nvSpPr>
            <p:cNvPr name="TextBox 13" id="13"/>
            <p:cNvSpPr txBox="true"/>
            <p:nvPr/>
          </p:nvSpPr>
          <p:spPr>
            <a:xfrm rot="0">
              <a:off x="870611" y="25017"/>
              <a:ext cx="9210366" cy="464261"/>
            </a:xfrm>
            <a:prstGeom prst="rect">
              <a:avLst/>
            </a:prstGeom>
          </p:spPr>
          <p:txBody>
            <a:bodyPr anchor="t" rtlCol="false" tIns="0" lIns="0" bIns="0" rIns="0">
              <a:spAutoFit/>
            </a:bodyPr>
            <a:lstStyle/>
            <a:p>
              <a:pPr algn="l" marL="0" indent="0" lvl="0">
                <a:lnSpc>
                  <a:spcPts val="2870"/>
                </a:lnSpc>
              </a:pPr>
              <a:r>
                <a:rPr lang="en-US" sz="2208">
                  <a:solidFill>
                    <a:srgbClr val="1A5666"/>
                  </a:solidFill>
                  <a:latin typeface="Proxima Nova"/>
                  <a:ea typeface="Proxima Nova"/>
                  <a:cs typeface="Proxima Nova"/>
                  <a:sym typeface="Proxima Nova"/>
                </a:rPr>
                <a:t>Multi-Conditional Groups Combination</a:t>
              </a:r>
            </a:p>
          </p:txBody>
        </p:sp>
        <p:sp>
          <p:nvSpPr>
            <p:cNvPr name="Freeform 14" id="14"/>
            <p:cNvSpPr/>
            <p:nvPr/>
          </p:nvSpPr>
          <p:spPr>
            <a:xfrm flipH="false" flipV="false" rot="0">
              <a:off x="0" y="0"/>
              <a:ext cx="533345" cy="533345"/>
            </a:xfrm>
            <a:custGeom>
              <a:avLst/>
              <a:gdLst/>
              <a:ahLst/>
              <a:cxnLst/>
              <a:rect r="r" b="b" t="t" l="l"/>
              <a:pathLst>
                <a:path h="533345" w="533345">
                  <a:moveTo>
                    <a:pt x="0" y="0"/>
                  </a:moveTo>
                  <a:lnTo>
                    <a:pt x="533345" y="0"/>
                  </a:lnTo>
                  <a:lnTo>
                    <a:pt x="533345" y="533345"/>
                  </a:lnTo>
                  <a:lnTo>
                    <a:pt x="0" y="533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5" id="15"/>
          <p:cNvSpPr/>
          <p:nvPr/>
        </p:nvSpPr>
        <p:spPr>
          <a:xfrm flipH="false" flipV="false" rot="0">
            <a:off x="14020648" y="2819587"/>
            <a:ext cx="537813" cy="237616"/>
          </a:xfrm>
          <a:custGeom>
            <a:avLst/>
            <a:gdLst/>
            <a:ahLst/>
            <a:cxnLst/>
            <a:rect r="r" b="b" t="t" l="l"/>
            <a:pathLst>
              <a:path h="237616" w="537813">
                <a:moveTo>
                  <a:pt x="0" y="0"/>
                </a:moveTo>
                <a:lnTo>
                  <a:pt x="537813" y="0"/>
                </a:lnTo>
                <a:lnTo>
                  <a:pt x="537813" y="237616"/>
                </a:lnTo>
                <a:lnTo>
                  <a:pt x="0" y="2376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6" id="16"/>
          <p:cNvSpPr/>
          <p:nvPr/>
        </p:nvSpPr>
        <p:spPr>
          <a:xfrm rot="0">
            <a:off x="6997728" y="4242152"/>
            <a:ext cx="7560733" cy="0"/>
          </a:xfrm>
          <a:prstGeom prst="line">
            <a:avLst/>
          </a:prstGeom>
          <a:ln cap="rnd" w="9525">
            <a:solidFill>
              <a:srgbClr val="ACD5DF"/>
            </a:solidFill>
            <a:prstDash val="solid"/>
            <a:headEnd type="none" len="sm" w="sm"/>
            <a:tailEnd type="none" len="sm" w="sm"/>
          </a:ln>
        </p:spPr>
      </p:sp>
      <p:sp>
        <p:nvSpPr>
          <p:cNvPr name="AutoShape 17" id="17"/>
          <p:cNvSpPr/>
          <p:nvPr/>
        </p:nvSpPr>
        <p:spPr>
          <a:xfrm rot="0">
            <a:off x="6997728" y="5303296"/>
            <a:ext cx="7560733" cy="0"/>
          </a:xfrm>
          <a:prstGeom prst="line">
            <a:avLst/>
          </a:prstGeom>
          <a:ln cap="rnd" w="9525">
            <a:solidFill>
              <a:srgbClr val="ACD5DF"/>
            </a:solidFill>
            <a:prstDash val="solid"/>
            <a:headEnd type="none" len="sm" w="sm"/>
            <a:tailEnd type="none" len="sm" w="sm"/>
          </a:ln>
        </p:spPr>
      </p:sp>
      <p:sp>
        <p:nvSpPr>
          <p:cNvPr name="AutoShape 18" id="18"/>
          <p:cNvSpPr/>
          <p:nvPr/>
        </p:nvSpPr>
        <p:spPr>
          <a:xfrm>
            <a:off x="6997728" y="6369203"/>
            <a:ext cx="7560733" cy="0"/>
          </a:xfrm>
          <a:prstGeom prst="line">
            <a:avLst/>
          </a:prstGeom>
          <a:ln cap="rnd" w="9525">
            <a:solidFill>
              <a:srgbClr val="ACD5DF"/>
            </a:solidFill>
            <a:prstDash val="solid"/>
            <a:headEnd type="none" len="sm" w="sm"/>
            <a:tailEnd type="none" len="sm" w="sm"/>
          </a:ln>
        </p:spPr>
      </p:sp>
      <p:sp>
        <p:nvSpPr>
          <p:cNvPr name="AutoShape 19" id="19"/>
          <p:cNvSpPr/>
          <p:nvPr/>
        </p:nvSpPr>
        <p:spPr>
          <a:xfrm rot="0">
            <a:off x="6997728" y="7425585"/>
            <a:ext cx="7560733" cy="0"/>
          </a:xfrm>
          <a:prstGeom prst="line">
            <a:avLst/>
          </a:prstGeom>
          <a:ln cap="rnd" w="9525">
            <a:solidFill>
              <a:srgbClr val="ACD5DF"/>
            </a:solidFill>
            <a:prstDash val="solid"/>
            <a:headEnd type="none" len="sm" w="sm"/>
            <a:tailEnd type="none" len="sm" w="sm"/>
          </a:ln>
        </p:spPr>
      </p:sp>
      <p:grpSp>
        <p:nvGrpSpPr>
          <p:cNvPr name="Group 20" id="20"/>
          <p:cNvGrpSpPr/>
          <p:nvPr/>
        </p:nvGrpSpPr>
        <p:grpSpPr>
          <a:xfrm rot="0">
            <a:off x="6997728" y="7720860"/>
            <a:ext cx="7560733" cy="400009"/>
            <a:chOff x="0" y="0"/>
            <a:chExt cx="10080978" cy="533345"/>
          </a:xfrm>
        </p:grpSpPr>
        <p:sp>
          <p:nvSpPr>
            <p:cNvPr name="TextBox 21" id="21"/>
            <p:cNvSpPr txBox="true"/>
            <p:nvPr/>
          </p:nvSpPr>
          <p:spPr>
            <a:xfrm rot="0">
              <a:off x="870611" y="62017"/>
              <a:ext cx="9210366" cy="464261"/>
            </a:xfrm>
            <a:prstGeom prst="rect">
              <a:avLst/>
            </a:prstGeom>
          </p:spPr>
          <p:txBody>
            <a:bodyPr anchor="t" rtlCol="false" tIns="0" lIns="0" bIns="0" rIns="0">
              <a:spAutoFit/>
            </a:bodyPr>
            <a:lstStyle/>
            <a:p>
              <a:pPr algn="l" marL="0" indent="0" lvl="0">
                <a:lnSpc>
                  <a:spcPts val="2870"/>
                </a:lnSpc>
              </a:pPr>
              <a:r>
                <a:rPr lang="en-US" sz="2208">
                  <a:solidFill>
                    <a:srgbClr val="1A5666"/>
                  </a:solidFill>
                  <a:latin typeface="Proxima Nova"/>
                  <a:ea typeface="Proxima Nova"/>
                  <a:cs typeface="Proxima Nova"/>
                  <a:sym typeface="Proxima Nova"/>
                </a:rPr>
                <a:t>Generation Process</a:t>
              </a:r>
            </a:p>
          </p:txBody>
        </p:sp>
        <p:sp>
          <p:nvSpPr>
            <p:cNvPr name="Freeform 22" id="22"/>
            <p:cNvSpPr/>
            <p:nvPr/>
          </p:nvSpPr>
          <p:spPr>
            <a:xfrm flipH="false" flipV="false" rot="0">
              <a:off x="0" y="0"/>
              <a:ext cx="533345" cy="533345"/>
            </a:xfrm>
            <a:custGeom>
              <a:avLst/>
              <a:gdLst/>
              <a:ahLst/>
              <a:cxnLst/>
              <a:rect r="r" b="b" t="t" l="l"/>
              <a:pathLst>
                <a:path h="533345" w="533345">
                  <a:moveTo>
                    <a:pt x="0" y="0"/>
                  </a:moveTo>
                  <a:lnTo>
                    <a:pt x="533345" y="0"/>
                  </a:lnTo>
                  <a:lnTo>
                    <a:pt x="533345" y="533345"/>
                  </a:lnTo>
                  <a:lnTo>
                    <a:pt x="0" y="533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23" id="23"/>
          <p:cNvGrpSpPr/>
          <p:nvPr/>
        </p:nvGrpSpPr>
        <p:grpSpPr>
          <a:xfrm rot="0">
            <a:off x="6997728" y="8782005"/>
            <a:ext cx="7560733" cy="400009"/>
            <a:chOff x="0" y="0"/>
            <a:chExt cx="10080978" cy="533345"/>
          </a:xfrm>
        </p:grpSpPr>
        <p:sp>
          <p:nvSpPr>
            <p:cNvPr name="TextBox 24" id="24"/>
            <p:cNvSpPr txBox="true"/>
            <p:nvPr/>
          </p:nvSpPr>
          <p:spPr>
            <a:xfrm rot="0">
              <a:off x="870611" y="25017"/>
              <a:ext cx="9210366" cy="464261"/>
            </a:xfrm>
            <a:prstGeom prst="rect">
              <a:avLst/>
            </a:prstGeom>
          </p:spPr>
          <p:txBody>
            <a:bodyPr anchor="t" rtlCol="false" tIns="0" lIns="0" bIns="0" rIns="0">
              <a:spAutoFit/>
            </a:bodyPr>
            <a:lstStyle/>
            <a:p>
              <a:pPr algn="l" marL="0" indent="0" lvl="0">
                <a:lnSpc>
                  <a:spcPts val="2870"/>
                </a:lnSpc>
              </a:pPr>
              <a:r>
                <a:rPr lang="en-US" sz="2208">
                  <a:solidFill>
                    <a:srgbClr val="1A5666"/>
                  </a:solidFill>
                  <a:latin typeface="Proxima Nova"/>
                  <a:ea typeface="Proxima Nova"/>
                  <a:cs typeface="Proxima Nova"/>
                  <a:sym typeface="Proxima Nova"/>
                </a:rPr>
                <a:t>Hyperparameter Optimisation</a:t>
              </a:r>
            </a:p>
          </p:txBody>
        </p:sp>
        <p:sp>
          <p:nvSpPr>
            <p:cNvPr name="Freeform 25" id="25"/>
            <p:cNvSpPr/>
            <p:nvPr/>
          </p:nvSpPr>
          <p:spPr>
            <a:xfrm flipH="false" flipV="false" rot="0">
              <a:off x="0" y="0"/>
              <a:ext cx="533345" cy="533345"/>
            </a:xfrm>
            <a:custGeom>
              <a:avLst/>
              <a:gdLst/>
              <a:ahLst/>
              <a:cxnLst/>
              <a:rect r="r" b="b" t="t" l="l"/>
              <a:pathLst>
                <a:path h="533345" w="533345">
                  <a:moveTo>
                    <a:pt x="0" y="0"/>
                  </a:moveTo>
                  <a:lnTo>
                    <a:pt x="533345" y="0"/>
                  </a:lnTo>
                  <a:lnTo>
                    <a:pt x="533345" y="533345"/>
                  </a:lnTo>
                  <a:lnTo>
                    <a:pt x="0" y="533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AutoShape 26" id="26"/>
          <p:cNvSpPr/>
          <p:nvPr/>
        </p:nvSpPr>
        <p:spPr>
          <a:xfrm>
            <a:off x="6997728" y="8451437"/>
            <a:ext cx="7560733" cy="0"/>
          </a:xfrm>
          <a:prstGeom prst="line">
            <a:avLst/>
          </a:prstGeom>
          <a:ln cap="rnd" w="9525">
            <a:solidFill>
              <a:srgbClr val="ACD5DF"/>
            </a:solidFill>
            <a:prstDash val="solid"/>
            <a:headEnd type="none" len="sm" w="sm"/>
            <a:tailEnd type="none" len="sm" w="sm"/>
          </a:ln>
        </p:spPr>
      </p:sp>
      <p:sp>
        <p:nvSpPr>
          <p:cNvPr name="AutoShape 27" id="27"/>
          <p:cNvSpPr/>
          <p:nvPr/>
        </p:nvSpPr>
        <p:spPr>
          <a:xfrm>
            <a:off x="6997728" y="9512581"/>
            <a:ext cx="7560733" cy="0"/>
          </a:xfrm>
          <a:prstGeom prst="line">
            <a:avLst/>
          </a:prstGeom>
          <a:ln cap="rnd" w="9525">
            <a:solidFill>
              <a:srgbClr val="ACD5DF"/>
            </a:solidFill>
            <a:prstDash val="solid"/>
            <a:headEnd type="none" len="sm" w="sm"/>
            <a:tailEnd type="none" len="sm" w="sm"/>
          </a:ln>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9815361" y="3780785"/>
            <a:ext cx="11885100" cy="9810610"/>
          </a:xfrm>
          <a:custGeom>
            <a:avLst/>
            <a:gdLst/>
            <a:ahLst/>
            <a:cxnLst/>
            <a:rect r="r" b="b" t="t" l="l"/>
            <a:pathLst>
              <a:path h="9810610" w="11885100">
                <a:moveTo>
                  <a:pt x="0" y="0"/>
                </a:moveTo>
                <a:lnTo>
                  <a:pt x="11885100" y="0"/>
                </a:lnTo>
                <a:lnTo>
                  <a:pt x="11885100" y="9810610"/>
                </a:lnTo>
                <a:lnTo>
                  <a:pt x="0" y="9810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82677" y="400031"/>
            <a:ext cx="6565354" cy="4743469"/>
          </a:xfrm>
          <a:custGeom>
            <a:avLst/>
            <a:gdLst/>
            <a:ahLst/>
            <a:cxnLst/>
            <a:rect r="r" b="b" t="t" l="l"/>
            <a:pathLst>
              <a:path h="4743469" w="6565354">
                <a:moveTo>
                  <a:pt x="0" y="0"/>
                </a:moveTo>
                <a:lnTo>
                  <a:pt x="6565354" y="0"/>
                </a:lnTo>
                <a:lnTo>
                  <a:pt x="6565354" y="4743469"/>
                </a:lnTo>
                <a:lnTo>
                  <a:pt x="0" y="4743469"/>
                </a:lnTo>
                <a:lnTo>
                  <a:pt x="0" y="0"/>
                </a:lnTo>
                <a:close/>
              </a:path>
            </a:pathLst>
          </a:custGeom>
          <a:blipFill>
            <a:blip r:embed="rId5">
              <a:alphaModFix amt="43999"/>
            </a:blip>
            <a:stretch>
              <a:fillRect l="0" t="0" r="0" b="0"/>
            </a:stretch>
          </a:blipFill>
        </p:spPr>
      </p:sp>
      <p:grpSp>
        <p:nvGrpSpPr>
          <p:cNvPr name="Group 5" id="5"/>
          <p:cNvGrpSpPr/>
          <p:nvPr/>
        </p:nvGrpSpPr>
        <p:grpSpPr>
          <a:xfrm rot="0">
            <a:off x="383998" y="126052"/>
            <a:ext cx="8560996" cy="9974197"/>
            <a:chOff x="0" y="0"/>
            <a:chExt cx="2184468" cy="2545068"/>
          </a:xfrm>
        </p:grpSpPr>
        <p:sp>
          <p:nvSpPr>
            <p:cNvPr name="Freeform 6" id="6"/>
            <p:cNvSpPr/>
            <p:nvPr/>
          </p:nvSpPr>
          <p:spPr>
            <a:xfrm flipH="false" flipV="false" rot="0">
              <a:off x="0" y="0"/>
              <a:ext cx="2184468" cy="2545068"/>
            </a:xfrm>
            <a:custGeom>
              <a:avLst/>
              <a:gdLst/>
              <a:ahLst/>
              <a:cxnLst/>
              <a:rect r="r" b="b" t="t" l="l"/>
              <a:pathLst>
                <a:path h="2545068" w="2184468">
                  <a:moveTo>
                    <a:pt x="46121" y="0"/>
                  </a:moveTo>
                  <a:lnTo>
                    <a:pt x="2138348" y="0"/>
                  </a:lnTo>
                  <a:cubicBezTo>
                    <a:pt x="2150580" y="0"/>
                    <a:pt x="2162311" y="4859"/>
                    <a:pt x="2170960" y="13508"/>
                  </a:cubicBezTo>
                  <a:cubicBezTo>
                    <a:pt x="2179609" y="22158"/>
                    <a:pt x="2184468" y="33889"/>
                    <a:pt x="2184468" y="46121"/>
                  </a:cubicBezTo>
                  <a:lnTo>
                    <a:pt x="2184468" y="2498948"/>
                  </a:lnTo>
                  <a:cubicBezTo>
                    <a:pt x="2184468" y="2511180"/>
                    <a:pt x="2179609" y="2522911"/>
                    <a:pt x="2170960" y="2531560"/>
                  </a:cubicBezTo>
                  <a:cubicBezTo>
                    <a:pt x="2162311" y="2540209"/>
                    <a:pt x="2150580" y="2545068"/>
                    <a:pt x="2138348" y="2545068"/>
                  </a:cubicBezTo>
                  <a:lnTo>
                    <a:pt x="46121" y="2545068"/>
                  </a:lnTo>
                  <a:cubicBezTo>
                    <a:pt x="33889" y="2545068"/>
                    <a:pt x="22158" y="2540209"/>
                    <a:pt x="13508" y="2531560"/>
                  </a:cubicBezTo>
                  <a:cubicBezTo>
                    <a:pt x="4859" y="2522911"/>
                    <a:pt x="0" y="2511180"/>
                    <a:pt x="0" y="2498948"/>
                  </a:cubicBezTo>
                  <a:lnTo>
                    <a:pt x="0" y="46121"/>
                  </a:lnTo>
                  <a:cubicBezTo>
                    <a:pt x="0" y="33889"/>
                    <a:pt x="4859" y="22158"/>
                    <a:pt x="13508" y="13508"/>
                  </a:cubicBezTo>
                  <a:cubicBezTo>
                    <a:pt x="22158" y="4859"/>
                    <a:pt x="33889" y="0"/>
                    <a:pt x="46121"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7" id="7"/>
            <p:cNvSpPr txBox="true"/>
            <p:nvPr/>
          </p:nvSpPr>
          <p:spPr>
            <a:xfrm>
              <a:off x="0" y="-38100"/>
              <a:ext cx="2184468" cy="2583168"/>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83998" y="485756"/>
            <a:ext cx="8144457" cy="682084"/>
          </a:xfrm>
          <a:prstGeom prst="rect">
            <a:avLst/>
          </a:prstGeom>
        </p:spPr>
        <p:txBody>
          <a:bodyPr anchor="t" rtlCol="false" tIns="0" lIns="0" bIns="0" rIns="0">
            <a:spAutoFit/>
          </a:bodyPr>
          <a:lstStyle/>
          <a:p>
            <a:pPr algn="ctr" marL="0" indent="0" lvl="0">
              <a:lnSpc>
                <a:spcPts val="5205"/>
              </a:lnSpc>
              <a:spcBef>
                <a:spcPct val="0"/>
              </a:spcBef>
            </a:pPr>
            <a:r>
              <a:rPr lang="en-US" sz="5053">
                <a:solidFill>
                  <a:srgbClr val="1A5666"/>
                </a:solidFill>
                <a:latin typeface="Allerta Stencil"/>
                <a:ea typeface="Allerta Stencil"/>
                <a:cs typeface="Allerta Stencil"/>
                <a:sym typeface="Allerta Stencil"/>
              </a:rPr>
              <a:t>Scope + Reasoning</a:t>
            </a:r>
          </a:p>
        </p:txBody>
      </p:sp>
      <p:sp>
        <p:nvSpPr>
          <p:cNvPr name="TextBox 9" id="9"/>
          <p:cNvSpPr txBox="true"/>
          <p:nvPr/>
        </p:nvSpPr>
        <p:spPr>
          <a:xfrm rot="0">
            <a:off x="931347" y="1534196"/>
            <a:ext cx="11558383" cy="1842135"/>
          </a:xfrm>
          <a:prstGeom prst="rect">
            <a:avLst/>
          </a:prstGeom>
        </p:spPr>
        <p:txBody>
          <a:bodyPr anchor="t" rtlCol="false" tIns="0" lIns="0" bIns="0" rIns="0">
            <a:spAutoFit/>
          </a:bodyPr>
          <a:lstStyle/>
          <a:p>
            <a:pPr algn="just" marL="453390" indent="-226695" lvl="1">
              <a:lnSpc>
                <a:spcPts val="2940"/>
              </a:lnSpc>
              <a:buAutoNum type="arabicPeriod" startAt="1"/>
            </a:pPr>
            <a:r>
              <a:rPr lang="en-US" sz="2100">
                <a:solidFill>
                  <a:srgbClr val="1A5666"/>
                </a:solidFill>
                <a:latin typeface="Proxima Nova"/>
                <a:ea typeface="Proxima Nova"/>
                <a:cs typeface="Proxima Nova"/>
                <a:sym typeface="Proxima Nova"/>
              </a:rPr>
              <a:t>Model Scope</a:t>
            </a:r>
          </a:p>
          <a:p>
            <a:pPr algn="just" marL="453390" indent="-226695" lvl="1">
              <a:lnSpc>
                <a:spcPts val="2940"/>
              </a:lnSpc>
              <a:buAutoNum type="arabicPeriod" startAt="1"/>
            </a:pPr>
            <a:r>
              <a:rPr lang="en-US" sz="2100">
                <a:solidFill>
                  <a:srgbClr val="1A5666"/>
                </a:solidFill>
                <a:latin typeface="Proxima Nova"/>
                <a:ea typeface="Proxima Nova"/>
                <a:cs typeface="Proxima Nova"/>
                <a:sym typeface="Proxima Nova"/>
              </a:rPr>
              <a:t>Condition Scope (talk about agnostic)</a:t>
            </a:r>
          </a:p>
          <a:p>
            <a:pPr algn="just" marL="453390" indent="-226695" lvl="1">
              <a:lnSpc>
                <a:spcPts val="2940"/>
              </a:lnSpc>
              <a:buAutoNum type="arabicPeriod" startAt="1"/>
            </a:pPr>
            <a:r>
              <a:rPr lang="en-US" sz="2100">
                <a:solidFill>
                  <a:srgbClr val="1A5666"/>
                </a:solidFill>
                <a:latin typeface="Proxima Nova"/>
                <a:ea typeface="Proxima Nova"/>
                <a:cs typeface="Proxima Nova"/>
                <a:sym typeface="Proxima Nova"/>
              </a:rPr>
              <a:t>Training-free approach</a:t>
            </a:r>
          </a:p>
          <a:p>
            <a:pPr algn="just" marL="453390" indent="-226695" lvl="1">
              <a:lnSpc>
                <a:spcPts val="2940"/>
              </a:lnSpc>
              <a:buAutoNum type="arabicPeriod" startAt="1"/>
            </a:pPr>
            <a:r>
              <a:rPr lang="en-US" sz="2100">
                <a:solidFill>
                  <a:srgbClr val="1A5666"/>
                </a:solidFill>
                <a:latin typeface="Proxima Nova"/>
                <a:ea typeface="Proxima Nova"/>
                <a:cs typeface="Proxima Nova"/>
                <a:sym typeface="Proxima Nova"/>
              </a:rPr>
              <a:t>Enhancements - multi conditional time independent energy guidance</a:t>
            </a:r>
          </a:p>
          <a:p>
            <a:pPr algn="just" marL="453390" indent="-226695" lvl="1">
              <a:lnSpc>
                <a:spcPts val="2940"/>
              </a:lnSpc>
              <a:buAutoNum type="arabicPeriod" startAt="1"/>
            </a:pPr>
            <a:r>
              <a:rPr lang="en-US" sz="2100">
                <a:solidFill>
                  <a:srgbClr val="1A5666"/>
                </a:solidFill>
                <a:latin typeface="Proxima Nova"/>
                <a:ea typeface="Proxima Nova"/>
                <a:cs typeface="Proxima Nova"/>
                <a:sym typeface="Proxima Nova"/>
              </a:rPr>
              <a:t>Enhancements - Interaction modelling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9815361" y="3780785"/>
            <a:ext cx="11885100" cy="9810610"/>
          </a:xfrm>
          <a:custGeom>
            <a:avLst/>
            <a:gdLst/>
            <a:ahLst/>
            <a:cxnLst/>
            <a:rect r="r" b="b" t="t" l="l"/>
            <a:pathLst>
              <a:path h="9810610" w="11885100">
                <a:moveTo>
                  <a:pt x="0" y="0"/>
                </a:moveTo>
                <a:lnTo>
                  <a:pt x="11885100" y="0"/>
                </a:lnTo>
                <a:lnTo>
                  <a:pt x="11885100" y="9810610"/>
                </a:lnTo>
                <a:lnTo>
                  <a:pt x="0" y="98106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82677" y="400031"/>
            <a:ext cx="6565354" cy="4743469"/>
          </a:xfrm>
          <a:custGeom>
            <a:avLst/>
            <a:gdLst/>
            <a:ahLst/>
            <a:cxnLst/>
            <a:rect r="r" b="b" t="t" l="l"/>
            <a:pathLst>
              <a:path h="4743469" w="6565354">
                <a:moveTo>
                  <a:pt x="0" y="0"/>
                </a:moveTo>
                <a:lnTo>
                  <a:pt x="6565354" y="0"/>
                </a:lnTo>
                <a:lnTo>
                  <a:pt x="6565354" y="4743469"/>
                </a:lnTo>
                <a:lnTo>
                  <a:pt x="0" y="4743469"/>
                </a:lnTo>
                <a:lnTo>
                  <a:pt x="0" y="0"/>
                </a:lnTo>
                <a:close/>
              </a:path>
            </a:pathLst>
          </a:custGeom>
          <a:blipFill>
            <a:blip r:embed="rId6">
              <a:alphaModFix amt="43999"/>
            </a:blip>
            <a:stretch>
              <a:fillRect l="0" t="0" r="0" b="0"/>
            </a:stretch>
          </a:blipFill>
        </p:spPr>
      </p:sp>
      <p:grpSp>
        <p:nvGrpSpPr>
          <p:cNvPr name="Group 5" id="5"/>
          <p:cNvGrpSpPr/>
          <p:nvPr/>
        </p:nvGrpSpPr>
        <p:grpSpPr>
          <a:xfrm rot="0">
            <a:off x="383998" y="126052"/>
            <a:ext cx="8560996" cy="9974197"/>
            <a:chOff x="0" y="0"/>
            <a:chExt cx="2184468" cy="2545068"/>
          </a:xfrm>
        </p:grpSpPr>
        <p:sp>
          <p:nvSpPr>
            <p:cNvPr name="Freeform 6" id="6"/>
            <p:cNvSpPr/>
            <p:nvPr/>
          </p:nvSpPr>
          <p:spPr>
            <a:xfrm flipH="false" flipV="false" rot="0">
              <a:off x="0" y="0"/>
              <a:ext cx="2184468" cy="2545068"/>
            </a:xfrm>
            <a:custGeom>
              <a:avLst/>
              <a:gdLst/>
              <a:ahLst/>
              <a:cxnLst/>
              <a:rect r="r" b="b" t="t" l="l"/>
              <a:pathLst>
                <a:path h="2545068" w="2184468">
                  <a:moveTo>
                    <a:pt x="46121" y="0"/>
                  </a:moveTo>
                  <a:lnTo>
                    <a:pt x="2138348" y="0"/>
                  </a:lnTo>
                  <a:cubicBezTo>
                    <a:pt x="2150580" y="0"/>
                    <a:pt x="2162311" y="4859"/>
                    <a:pt x="2170960" y="13508"/>
                  </a:cubicBezTo>
                  <a:cubicBezTo>
                    <a:pt x="2179609" y="22158"/>
                    <a:pt x="2184468" y="33889"/>
                    <a:pt x="2184468" y="46121"/>
                  </a:cubicBezTo>
                  <a:lnTo>
                    <a:pt x="2184468" y="2498948"/>
                  </a:lnTo>
                  <a:cubicBezTo>
                    <a:pt x="2184468" y="2511180"/>
                    <a:pt x="2179609" y="2522911"/>
                    <a:pt x="2170960" y="2531560"/>
                  </a:cubicBezTo>
                  <a:cubicBezTo>
                    <a:pt x="2162311" y="2540209"/>
                    <a:pt x="2150580" y="2545068"/>
                    <a:pt x="2138348" y="2545068"/>
                  </a:cubicBezTo>
                  <a:lnTo>
                    <a:pt x="46121" y="2545068"/>
                  </a:lnTo>
                  <a:cubicBezTo>
                    <a:pt x="33889" y="2545068"/>
                    <a:pt x="22158" y="2540209"/>
                    <a:pt x="13508" y="2531560"/>
                  </a:cubicBezTo>
                  <a:cubicBezTo>
                    <a:pt x="4859" y="2522911"/>
                    <a:pt x="0" y="2511180"/>
                    <a:pt x="0" y="2498948"/>
                  </a:cubicBezTo>
                  <a:lnTo>
                    <a:pt x="0" y="46121"/>
                  </a:lnTo>
                  <a:cubicBezTo>
                    <a:pt x="0" y="33889"/>
                    <a:pt x="4859" y="22158"/>
                    <a:pt x="13508" y="13508"/>
                  </a:cubicBezTo>
                  <a:cubicBezTo>
                    <a:pt x="22158" y="4859"/>
                    <a:pt x="33889" y="0"/>
                    <a:pt x="46121"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7" id="7"/>
            <p:cNvSpPr txBox="true"/>
            <p:nvPr/>
          </p:nvSpPr>
          <p:spPr>
            <a:xfrm>
              <a:off x="0" y="-38100"/>
              <a:ext cx="2184468" cy="2583168"/>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83998" y="485756"/>
            <a:ext cx="8144457" cy="682084"/>
          </a:xfrm>
          <a:prstGeom prst="rect">
            <a:avLst/>
          </a:prstGeom>
        </p:spPr>
        <p:txBody>
          <a:bodyPr anchor="t" rtlCol="false" tIns="0" lIns="0" bIns="0" rIns="0">
            <a:spAutoFit/>
          </a:bodyPr>
          <a:lstStyle/>
          <a:p>
            <a:pPr algn="ctr" marL="0" indent="0" lvl="0">
              <a:lnSpc>
                <a:spcPts val="5205"/>
              </a:lnSpc>
              <a:spcBef>
                <a:spcPct val="0"/>
              </a:spcBef>
            </a:pPr>
            <a:r>
              <a:rPr lang="en-US" sz="5053">
                <a:solidFill>
                  <a:srgbClr val="1A5666"/>
                </a:solidFill>
                <a:latin typeface="Allerta Stencil"/>
                <a:ea typeface="Allerta Stencil"/>
                <a:cs typeface="Allerta Stencil"/>
                <a:sym typeface="Allerta Stencil"/>
              </a:rPr>
              <a:t>Configuration</a:t>
            </a:r>
          </a:p>
        </p:txBody>
      </p:sp>
      <p:sp>
        <p:nvSpPr>
          <p:cNvPr name="TextBox 9" id="9"/>
          <p:cNvSpPr txBox="true"/>
          <p:nvPr/>
        </p:nvSpPr>
        <p:spPr>
          <a:xfrm rot="0">
            <a:off x="1028700" y="1725368"/>
            <a:ext cx="6711877" cy="1837604"/>
          </a:xfrm>
          <a:prstGeom prst="rect">
            <a:avLst/>
          </a:prstGeom>
        </p:spPr>
        <p:txBody>
          <a:bodyPr anchor="t" rtlCol="false" tIns="0" lIns="0" bIns="0" rIns="0">
            <a:spAutoFit/>
          </a:bodyPr>
          <a:lstStyle/>
          <a:p>
            <a:pPr algn="just">
              <a:lnSpc>
                <a:spcPts val="4906"/>
              </a:lnSpc>
            </a:pPr>
            <a:r>
              <a:rPr lang="en-US" sz="3504">
                <a:solidFill>
                  <a:srgbClr val="1A5666"/>
                </a:solidFill>
                <a:latin typeface="Proxima Nova"/>
                <a:ea typeface="Proxima Nova"/>
                <a:cs typeface="Proxima Nova"/>
                <a:sym typeface="Proxima Nova"/>
              </a:rPr>
              <a:t>Pre-trained models for D() and Pre-trained model for Image generation</a:t>
            </a:r>
          </a:p>
        </p:txBody>
      </p:sp>
      <p:pic>
        <p:nvPicPr>
          <p:cNvPr name="Picture 10" id="10"/>
          <p:cNvPicPr>
            <a:picLocks noChangeAspect="true"/>
          </p:cNvPicPr>
          <p:nvPr/>
        </p:nvPicPr>
        <p:blipFill>
          <a:blip r:embed="rId7"/>
          <a:stretch>
            <a:fillRect/>
          </a:stretch>
        </p:blipFill>
        <p:spPr>
          <a:xfrm rot="0">
            <a:off x="7229297" y="427858"/>
            <a:ext cx="9738360" cy="2175715"/>
          </a:xfrm>
          <a:prstGeom prst="rect">
            <a:avLst/>
          </a:prstGeom>
        </p:spPr>
      </p:pic>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9144000" y="3048280"/>
            <a:ext cx="7636766" cy="5075005"/>
            <a:chOff x="0" y="0"/>
            <a:chExt cx="2011329" cy="1336627"/>
          </a:xfrm>
        </p:grpSpPr>
        <p:sp>
          <p:nvSpPr>
            <p:cNvPr name="Freeform 4" id="4"/>
            <p:cNvSpPr/>
            <p:nvPr/>
          </p:nvSpPr>
          <p:spPr>
            <a:xfrm flipH="false" flipV="false" rot="0">
              <a:off x="0" y="0"/>
              <a:ext cx="2011329" cy="1336627"/>
            </a:xfrm>
            <a:custGeom>
              <a:avLst/>
              <a:gdLst/>
              <a:ahLst/>
              <a:cxnLst/>
              <a:rect r="r" b="b" t="t" l="l"/>
              <a:pathLst>
                <a:path h="1336627" w="2011329">
                  <a:moveTo>
                    <a:pt x="51702" y="0"/>
                  </a:moveTo>
                  <a:lnTo>
                    <a:pt x="1959627" y="0"/>
                  </a:lnTo>
                  <a:cubicBezTo>
                    <a:pt x="1973339" y="0"/>
                    <a:pt x="1986490" y="5447"/>
                    <a:pt x="1996186" y="15143"/>
                  </a:cubicBezTo>
                  <a:cubicBezTo>
                    <a:pt x="2005882" y="24839"/>
                    <a:pt x="2011329" y="37990"/>
                    <a:pt x="2011329" y="51702"/>
                  </a:cubicBezTo>
                  <a:lnTo>
                    <a:pt x="2011329" y="1284925"/>
                  </a:lnTo>
                  <a:cubicBezTo>
                    <a:pt x="2011329" y="1298637"/>
                    <a:pt x="2005882" y="1311788"/>
                    <a:pt x="1996186" y="1321484"/>
                  </a:cubicBezTo>
                  <a:cubicBezTo>
                    <a:pt x="1986490" y="1331180"/>
                    <a:pt x="1973339" y="1336627"/>
                    <a:pt x="1959627" y="1336627"/>
                  </a:cubicBezTo>
                  <a:lnTo>
                    <a:pt x="51702" y="1336627"/>
                  </a:lnTo>
                  <a:cubicBezTo>
                    <a:pt x="37990" y="1336627"/>
                    <a:pt x="24839" y="1331180"/>
                    <a:pt x="15143" y="1321484"/>
                  </a:cubicBezTo>
                  <a:cubicBezTo>
                    <a:pt x="5447" y="1311788"/>
                    <a:pt x="0" y="1298637"/>
                    <a:pt x="0" y="1284925"/>
                  </a:cubicBezTo>
                  <a:lnTo>
                    <a:pt x="0" y="51702"/>
                  </a:lnTo>
                  <a:cubicBezTo>
                    <a:pt x="0" y="37990"/>
                    <a:pt x="5447" y="24839"/>
                    <a:pt x="15143" y="15143"/>
                  </a:cubicBezTo>
                  <a:cubicBezTo>
                    <a:pt x="24839" y="5447"/>
                    <a:pt x="37990" y="0"/>
                    <a:pt x="51702"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5" id="5"/>
            <p:cNvSpPr txBox="true"/>
            <p:nvPr/>
          </p:nvSpPr>
          <p:spPr>
            <a:xfrm>
              <a:off x="0" y="-38100"/>
              <a:ext cx="2011329" cy="137472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2861520">
            <a:off x="-6853998" y="-272475"/>
            <a:ext cx="12954941" cy="9845755"/>
          </a:xfrm>
          <a:custGeom>
            <a:avLst/>
            <a:gdLst/>
            <a:ahLst/>
            <a:cxnLst/>
            <a:rect r="r" b="b" t="t" l="l"/>
            <a:pathLst>
              <a:path h="9845755" w="12954941">
                <a:moveTo>
                  <a:pt x="0" y="0"/>
                </a:moveTo>
                <a:lnTo>
                  <a:pt x="12954941" y="0"/>
                </a:lnTo>
                <a:lnTo>
                  <a:pt x="12954941" y="9845755"/>
                </a:lnTo>
                <a:lnTo>
                  <a:pt x="0" y="9845755"/>
                </a:lnTo>
                <a:lnTo>
                  <a:pt x="0" y="0"/>
                </a:lnTo>
                <a:close/>
              </a:path>
            </a:pathLst>
          </a:custGeom>
          <a:blipFill>
            <a:blip r:embed="rId3">
              <a:alphaModFix amt="46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28700" y="2257042"/>
            <a:ext cx="6096929" cy="7001258"/>
          </a:xfrm>
          <a:custGeom>
            <a:avLst/>
            <a:gdLst/>
            <a:ahLst/>
            <a:cxnLst/>
            <a:rect r="r" b="b" t="t" l="l"/>
            <a:pathLst>
              <a:path h="7001258" w="6096929">
                <a:moveTo>
                  <a:pt x="0" y="0"/>
                </a:moveTo>
                <a:lnTo>
                  <a:pt x="6096929" y="0"/>
                </a:lnTo>
                <a:lnTo>
                  <a:pt x="6096929" y="7001258"/>
                </a:lnTo>
                <a:lnTo>
                  <a:pt x="0" y="7001258"/>
                </a:lnTo>
                <a:lnTo>
                  <a:pt x="0" y="0"/>
                </a:lnTo>
                <a:close/>
              </a:path>
            </a:pathLst>
          </a:custGeom>
          <a:blipFill>
            <a:blip r:embed="rId5"/>
            <a:stretch>
              <a:fillRect l="0" t="0" r="0" b="0"/>
            </a:stretch>
          </a:blipFill>
        </p:spPr>
      </p:sp>
      <p:sp>
        <p:nvSpPr>
          <p:cNvPr name="TextBox 8" id="8"/>
          <p:cNvSpPr txBox="true"/>
          <p:nvPr/>
        </p:nvSpPr>
        <p:spPr>
          <a:xfrm rot="0">
            <a:off x="9803749" y="4833469"/>
            <a:ext cx="6488832" cy="1842135"/>
          </a:xfrm>
          <a:prstGeom prst="rect">
            <a:avLst/>
          </a:prstGeom>
        </p:spPr>
        <p:txBody>
          <a:bodyPr anchor="t" rtlCol="false" tIns="0" lIns="0" bIns="0" rIns="0">
            <a:spAutoFit/>
          </a:bodyPr>
          <a:lstStyle/>
          <a:p>
            <a:pPr algn="just">
              <a:lnSpc>
                <a:spcPts val="2940"/>
              </a:lnSpc>
            </a:pPr>
            <a:r>
              <a:rPr lang="en-US" sz="2100">
                <a:solidFill>
                  <a:srgbClr val="1A5666"/>
                </a:solidFill>
                <a:latin typeface="Proxima Nova"/>
                <a:ea typeface="Proxima Nova"/>
                <a:cs typeface="Proxima Nova"/>
                <a:sym typeface="Proxima Nova"/>
              </a:rPr>
              <a:t>Lorem ipsum dolor sit amet, consectetuer adipiscing elit. Aenean commodo ligula eget dolor. Aenean massa. Cum sociis natoque penatibus et magnis dis parturient montes, nascetur ridiculus mus. Donec quam felis, ultricies nec, pellentesque eu, pretium quis, sem.</a:t>
            </a:r>
          </a:p>
        </p:txBody>
      </p:sp>
      <p:sp>
        <p:nvSpPr>
          <p:cNvPr name="TextBox 9" id="9"/>
          <p:cNvSpPr txBox="true"/>
          <p:nvPr/>
        </p:nvSpPr>
        <p:spPr>
          <a:xfrm rot="0">
            <a:off x="9485986" y="3573254"/>
            <a:ext cx="7611389" cy="505565"/>
          </a:xfrm>
          <a:prstGeom prst="rect">
            <a:avLst/>
          </a:prstGeom>
        </p:spPr>
        <p:txBody>
          <a:bodyPr anchor="t" rtlCol="false" tIns="0" lIns="0" bIns="0" rIns="0">
            <a:spAutoFit/>
          </a:bodyPr>
          <a:lstStyle/>
          <a:p>
            <a:pPr algn="l">
              <a:lnSpc>
                <a:spcPts val="4159"/>
              </a:lnSpc>
            </a:pPr>
            <a:r>
              <a:rPr lang="en-US" sz="2970">
                <a:solidFill>
                  <a:srgbClr val="1A5666"/>
                </a:solidFill>
                <a:latin typeface="Allerta Stencil"/>
                <a:ea typeface="Allerta Stencil"/>
                <a:cs typeface="Allerta Stencil"/>
                <a:sym typeface="Allerta Stencil"/>
              </a:rPr>
              <a:t>Multi-Conditional Groups Combination</a:t>
            </a:r>
          </a:p>
        </p:txBody>
      </p:sp>
      <p:grpSp>
        <p:nvGrpSpPr>
          <p:cNvPr name="Group 10" id="10"/>
          <p:cNvGrpSpPr/>
          <p:nvPr/>
        </p:nvGrpSpPr>
        <p:grpSpPr>
          <a:xfrm rot="0">
            <a:off x="0" y="9802991"/>
            <a:ext cx="18288000" cy="484009"/>
            <a:chOff x="0" y="0"/>
            <a:chExt cx="4816593" cy="127476"/>
          </a:xfrm>
        </p:grpSpPr>
        <p:sp>
          <p:nvSpPr>
            <p:cNvPr name="Freeform 11" id="11"/>
            <p:cNvSpPr/>
            <p:nvPr/>
          </p:nvSpPr>
          <p:spPr>
            <a:xfrm flipH="false" flipV="false" rot="0">
              <a:off x="0" y="0"/>
              <a:ext cx="4816592" cy="127476"/>
            </a:xfrm>
            <a:custGeom>
              <a:avLst/>
              <a:gdLst/>
              <a:ahLst/>
              <a:cxnLst/>
              <a:rect r="r" b="b" t="t" l="l"/>
              <a:pathLst>
                <a:path h="127476" w="4816592">
                  <a:moveTo>
                    <a:pt x="0" y="0"/>
                  </a:moveTo>
                  <a:lnTo>
                    <a:pt x="4816592" y="0"/>
                  </a:lnTo>
                  <a:lnTo>
                    <a:pt x="4816592" y="127476"/>
                  </a:lnTo>
                  <a:lnTo>
                    <a:pt x="0" y="127476"/>
                  </a:lnTo>
                  <a:close/>
                </a:path>
              </a:pathLst>
            </a:custGeom>
            <a:solidFill>
              <a:srgbClr val="FFFFFF">
                <a:alpha val="45882"/>
              </a:srgbClr>
            </a:solidFill>
          </p:spPr>
        </p:sp>
        <p:sp>
          <p:nvSpPr>
            <p:cNvPr name="TextBox 12" id="12"/>
            <p:cNvSpPr txBox="true"/>
            <p:nvPr/>
          </p:nvSpPr>
          <p:spPr>
            <a:xfrm>
              <a:off x="0" y="-38100"/>
              <a:ext cx="4816593" cy="165576"/>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7207118" y="9890127"/>
            <a:ext cx="3873763" cy="281161"/>
          </a:xfrm>
          <a:prstGeom prst="rect">
            <a:avLst/>
          </a:prstGeom>
        </p:spPr>
        <p:txBody>
          <a:bodyPr anchor="t" rtlCol="false" tIns="0" lIns="0" bIns="0" rIns="0">
            <a:spAutoFit/>
          </a:bodyPr>
          <a:lstStyle/>
          <a:p>
            <a:pPr algn="ctr">
              <a:lnSpc>
                <a:spcPts val="2352"/>
              </a:lnSpc>
            </a:pPr>
            <a:r>
              <a:rPr lang="en-US" sz="1680">
                <a:solidFill>
                  <a:srgbClr val="1A5666"/>
                </a:solidFill>
                <a:latin typeface="Allerta Stencil"/>
                <a:ea typeface="Allerta Stencil"/>
                <a:cs typeface="Allerta Stencil"/>
                <a:sym typeface="Allerta Stencil"/>
              </a:rPr>
              <a:t>www.reallygreatsite.com</a:t>
            </a:r>
          </a:p>
        </p:txBody>
      </p:sp>
      <p:sp>
        <p:nvSpPr>
          <p:cNvPr name="Freeform 14" id="14"/>
          <p:cNvSpPr/>
          <p:nvPr/>
        </p:nvSpPr>
        <p:spPr>
          <a:xfrm flipH="false" flipV="false" rot="0">
            <a:off x="14516889" y="6860644"/>
            <a:ext cx="8144904" cy="5884693"/>
          </a:xfrm>
          <a:custGeom>
            <a:avLst/>
            <a:gdLst/>
            <a:ahLst/>
            <a:cxnLst/>
            <a:rect r="r" b="b" t="t" l="l"/>
            <a:pathLst>
              <a:path h="5884693" w="8144904">
                <a:moveTo>
                  <a:pt x="0" y="0"/>
                </a:moveTo>
                <a:lnTo>
                  <a:pt x="8144904" y="0"/>
                </a:lnTo>
                <a:lnTo>
                  <a:pt x="8144904" y="5884693"/>
                </a:lnTo>
                <a:lnTo>
                  <a:pt x="0" y="5884693"/>
                </a:lnTo>
                <a:lnTo>
                  <a:pt x="0" y="0"/>
                </a:lnTo>
                <a:close/>
              </a:path>
            </a:pathLst>
          </a:custGeom>
          <a:blipFill>
            <a:blip r:embed="rId6">
              <a:alphaModFix amt="43999"/>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9815361" y="3780785"/>
            <a:ext cx="11885100" cy="9810610"/>
          </a:xfrm>
          <a:custGeom>
            <a:avLst/>
            <a:gdLst/>
            <a:ahLst/>
            <a:cxnLst/>
            <a:rect r="r" b="b" t="t" l="l"/>
            <a:pathLst>
              <a:path h="9810610" w="11885100">
                <a:moveTo>
                  <a:pt x="0" y="0"/>
                </a:moveTo>
                <a:lnTo>
                  <a:pt x="11885100" y="0"/>
                </a:lnTo>
                <a:lnTo>
                  <a:pt x="11885100" y="9810610"/>
                </a:lnTo>
                <a:lnTo>
                  <a:pt x="0" y="9810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4629" y="4610804"/>
            <a:ext cx="8003371" cy="5192187"/>
          </a:xfrm>
          <a:custGeom>
            <a:avLst/>
            <a:gdLst/>
            <a:ahLst/>
            <a:cxnLst/>
            <a:rect r="r" b="b" t="t" l="l"/>
            <a:pathLst>
              <a:path h="5192187" w="8003371">
                <a:moveTo>
                  <a:pt x="0" y="0"/>
                </a:moveTo>
                <a:lnTo>
                  <a:pt x="8003371" y="0"/>
                </a:lnTo>
                <a:lnTo>
                  <a:pt x="8003371" y="5192187"/>
                </a:lnTo>
                <a:lnTo>
                  <a:pt x="0" y="5192187"/>
                </a:lnTo>
                <a:lnTo>
                  <a:pt x="0" y="0"/>
                </a:lnTo>
                <a:close/>
              </a:path>
            </a:pathLst>
          </a:custGeom>
          <a:blipFill>
            <a:blip r:embed="rId5"/>
            <a:stretch>
              <a:fillRect l="0" t="0" r="0" b="0"/>
            </a:stretch>
          </a:blipFill>
        </p:spPr>
      </p:sp>
      <p:sp>
        <p:nvSpPr>
          <p:cNvPr name="Freeform 5" id="5"/>
          <p:cNvSpPr/>
          <p:nvPr/>
        </p:nvSpPr>
        <p:spPr>
          <a:xfrm flipH="false" flipV="false" rot="0">
            <a:off x="-3282677" y="400031"/>
            <a:ext cx="6565354" cy="4743469"/>
          </a:xfrm>
          <a:custGeom>
            <a:avLst/>
            <a:gdLst/>
            <a:ahLst/>
            <a:cxnLst/>
            <a:rect r="r" b="b" t="t" l="l"/>
            <a:pathLst>
              <a:path h="4743469" w="6565354">
                <a:moveTo>
                  <a:pt x="0" y="0"/>
                </a:moveTo>
                <a:lnTo>
                  <a:pt x="6565354" y="0"/>
                </a:lnTo>
                <a:lnTo>
                  <a:pt x="6565354" y="4743469"/>
                </a:lnTo>
                <a:lnTo>
                  <a:pt x="0" y="4743469"/>
                </a:lnTo>
                <a:lnTo>
                  <a:pt x="0" y="0"/>
                </a:lnTo>
                <a:close/>
              </a:path>
            </a:pathLst>
          </a:custGeom>
          <a:blipFill>
            <a:blip r:embed="rId6">
              <a:alphaModFix amt="43999"/>
            </a:blip>
            <a:stretch>
              <a:fillRect l="0" t="0" r="0" b="0"/>
            </a:stretch>
          </a:blipFill>
        </p:spPr>
      </p:sp>
      <p:grpSp>
        <p:nvGrpSpPr>
          <p:cNvPr name="Group 6" id="6"/>
          <p:cNvGrpSpPr/>
          <p:nvPr/>
        </p:nvGrpSpPr>
        <p:grpSpPr>
          <a:xfrm rot="0">
            <a:off x="1303744" y="3274232"/>
            <a:ext cx="8294154" cy="5214000"/>
            <a:chOff x="0" y="0"/>
            <a:chExt cx="2184468" cy="1373235"/>
          </a:xfrm>
        </p:grpSpPr>
        <p:sp>
          <p:nvSpPr>
            <p:cNvPr name="Freeform 7" id="7"/>
            <p:cNvSpPr/>
            <p:nvPr/>
          </p:nvSpPr>
          <p:spPr>
            <a:xfrm flipH="false" flipV="false" rot="0">
              <a:off x="0" y="0"/>
              <a:ext cx="2184468" cy="1373235"/>
            </a:xfrm>
            <a:custGeom>
              <a:avLst/>
              <a:gdLst/>
              <a:ahLst/>
              <a:cxnLst/>
              <a:rect r="r" b="b" t="t" l="l"/>
              <a:pathLst>
                <a:path h="1373235" w="2184468">
                  <a:moveTo>
                    <a:pt x="47604" y="0"/>
                  </a:moveTo>
                  <a:lnTo>
                    <a:pt x="2136864" y="0"/>
                  </a:lnTo>
                  <a:cubicBezTo>
                    <a:pt x="2163155" y="0"/>
                    <a:pt x="2184468" y="21313"/>
                    <a:pt x="2184468" y="47604"/>
                  </a:cubicBezTo>
                  <a:lnTo>
                    <a:pt x="2184468" y="1325630"/>
                  </a:lnTo>
                  <a:cubicBezTo>
                    <a:pt x="2184468" y="1338256"/>
                    <a:pt x="2179453" y="1350364"/>
                    <a:pt x="2170525" y="1359292"/>
                  </a:cubicBezTo>
                  <a:cubicBezTo>
                    <a:pt x="2161598" y="1368219"/>
                    <a:pt x="2149490" y="1373235"/>
                    <a:pt x="2136864" y="1373235"/>
                  </a:cubicBezTo>
                  <a:lnTo>
                    <a:pt x="47604" y="1373235"/>
                  </a:lnTo>
                  <a:cubicBezTo>
                    <a:pt x="21313" y="1373235"/>
                    <a:pt x="0" y="1351921"/>
                    <a:pt x="0" y="1325630"/>
                  </a:cubicBezTo>
                  <a:lnTo>
                    <a:pt x="0" y="47604"/>
                  </a:lnTo>
                  <a:cubicBezTo>
                    <a:pt x="0" y="21313"/>
                    <a:pt x="21313" y="0"/>
                    <a:pt x="47604"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8" id="8"/>
            <p:cNvSpPr txBox="true"/>
            <p:nvPr/>
          </p:nvSpPr>
          <p:spPr>
            <a:xfrm>
              <a:off x="0" y="-38100"/>
              <a:ext cx="2184468" cy="141133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209232" y="5477297"/>
            <a:ext cx="6483177" cy="727710"/>
          </a:xfrm>
          <a:prstGeom prst="rect">
            <a:avLst/>
          </a:prstGeom>
        </p:spPr>
        <p:txBody>
          <a:bodyPr anchor="t" rtlCol="false" tIns="0" lIns="0" bIns="0" rIns="0">
            <a:spAutoFit/>
          </a:bodyPr>
          <a:lstStyle/>
          <a:p>
            <a:pPr algn="just">
              <a:lnSpc>
                <a:spcPts val="2940"/>
              </a:lnSpc>
            </a:pPr>
            <a:r>
              <a:rPr lang="en-US" sz="2100">
                <a:solidFill>
                  <a:srgbClr val="1A5666"/>
                </a:solidFill>
                <a:latin typeface="Proxima Nova"/>
                <a:ea typeface="Proxima Nova"/>
                <a:cs typeface="Proxima Nova"/>
                <a:sym typeface="Proxima Nova"/>
              </a:rPr>
              <a:t>3.3.2.2 Experimental Setup + SAMPLING CHOICE DDIM(?)</a:t>
            </a:r>
          </a:p>
        </p:txBody>
      </p:sp>
      <p:sp>
        <p:nvSpPr>
          <p:cNvPr name="TextBox 10" id="10"/>
          <p:cNvSpPr txBox="true"/>
          <p:nvPr/>
        </p:nvSpPr>
        <p:spPr>
          <a:xfrm rot="0">
            <a:off x="1505521" y="3952652"/>
            <a:ext cx="7890598" cy="658152"/>
          </a:xfrm>
          <a:prstGeom prst="rect">
            <a:avLst/>
          </a:prstGeom>
        </p:spPr>
        <p:txBody>
          <a:bodyPr anchor="t" rtlCol="false" tIns="0" lIns="0" bIns="0" rIns="0">
            <a:spAutoFit/>
          </a:bodyPr>
          <a:lstStyle/>
          <a:p>
            <a:pPr algn="ctr" marL="0" indent="0" lvl="0">
              <a:lnSpc>
                <a:spcPts val="5042"/>
              </a:lnSpc>
              <a:spcBef>
                <a:spcPct val="0"/>
              </a:spcBef>
            </a:pPr>
            <a:r>
              <a:rPr lang="en-US" sz="4895">
                <a:solidFill>
                  <a:srgbClr val="1A5666"/>
                </a:solidFill>
                <a:latin typeface="Allerta Stencil"/>
                <a:ea typeface="Allerta Stencil"/>
                <a:cs typeface="Allerta Stencil"/>
                <a:sym typeface="Allerta Stencil"/>
              </a:rPr>
              <a:t>Generation Process</a:t>
            </a:r>
          </a:p>
        </p:txBody>
      </p:sp>
      <p:grpSp>
        <p:nvGrpSpPr>
          <p:cNvPr name="Group 11" id="11"/>
          <p:cNvGrpSpPr/>
          <p:nvPr/>
        </p:nvGrpSpPr>
        <p:grpSpPr>
          <a:xfrm rot="0">
            <a:off x="0" y="9802991"/>
            <a:ext cx="18288000" cy="484009"/>
            <a:chOff x="0" y="0"/>
            <a:chExt cx="4816593" cy="127476"/>
          </a:xfrm>
        </p:grpSpPr>
        <p:sp>
          <p:nvSpPr>
            <p:cNvPr name="Freeform 12" id="12"/>
            <p:cNvSpPr/>
            <p:nvPr/>
          </p:nvSpPr>
          <p:spPr>
            <a:xfrm flipH="false" flipV="false" rot="0">
              <a:off x="0" y="0"/>
              <a:ext cx="4816592" cy="127476"/>
            </a:xfrm>
            <a:custGeom>
              <a:avLst/>
              <a:gdLst/>
              <a:ahLst/>
              <a:cxnLst/>
              <a:rect r="r" b="b" t="t" l="l"/>
              <a:pathLst>
                <a:path h="127476" w="4816592">
                  <a:moveTo>
                    <a:pt x="0" y="0"/>
                  </a:moveTo>
                  <a:lnTo>
                    <a:pt x="4816592" y="0"/>
                  </a:lnTo>
                  <a:lnTo>
                    <a:pt x="4816592" y="127476"/>
                  </a:lnTo>
                  <a:lnTo>
                    <a:pt x="0" y="127476"/>
                  </a:lnTo>
                  <a:close/>
                </a:path>
              </a:pathLst>
            </a:custGeom>
            <a:solidFill>
              <a:srgbClr val="FFFFFF">
                <a:alpha val="45882"/>
              </a:srgbClr>
            </a:solidFill>
          </p:spPr>
        </p:sp>
        <p:sp>
          <p:nvSpPr>
            <p:cNvPr name="TextBox 13" id="13"/>
            <p:cNvSpPr txBox="true"/>
            <p:nvPr/>
          </p:nvSpPr>
          <p:spPr>
            <a:xfrm>
              <a:off x="0" y="-38100"/>
              <a:ext cx="4816593" cy="165576"/>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7207118" y="9890127"/>
            <a:ext cx="3873763" cy="281161"/>
          </a:xfrm>
          <a:prstGeom prst="rect">
            <a:avLst/>
          </a:prstGeom>
        </p:spPr>
        <p:txBody>
          <a:bodyPr anchor="t" rtlCol="false" tIns="0" lIns="0" bIns="0" rIns="0">
            <a:spAutoFit/>
          </a:bodyPr>
          <a:lstStyle/>
          <a:p>
            <a:pPr algn="ctr">
              <a:lnSpc>
                <a:spcPts val="2352"/>
              </a:lnSpc>
            </a:pPr>
            <a:r>
              <a:rPr lang="en-US" sz="1680">
                <a:solidFill>
                  <a:srgbClr val="1A5666"/>
                </a:solidFill>
                <a:latin typeface="Allerta Stencil"/>
                <a:ea typeface="Allerta Stencil"/>
                <a:cs typeface="Allerta Stencil"/>
                <a:sym typeface="Allerta Stencil"/>
              </a:rPr>
              <a:t>www.reallygreatsite.com</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9815361" y="3780785"/>
            <a:ext cx="11885100" cy="9810610"/>
          </a:xfrm>
          <a:custGeom>
            <a:avLst/>
            <a:gdLst/>
            <a:ahLst/>
            <a:cxnLst/>
            <a:rect r="r" b="b" t="t" l="l"/>
            <a:pathLst>
              <a:path h="9810610" w="11885100">
                <a:moveTo>
                  <a:pt x="0" y="0"/>
                </a:moveTo>
                <a:lnTo>
                  <a:pt x="11885100" y="0"/>
                </a:lnTo>
                <a:lnTo>
                  <a:pt x="11885100" y="9810610"/>
                </a:lnTo>
                <a:lnTo>
                  <a:pt x="0" y="98106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82677" y="400031"/>
            <a:ext cx="6565354" cy="4743469"/>
          </a:xfrm>
          <a:custGeom>
            <a:avLst/>
            <a:gdLst/>
            <a:ahLst/>
            <a:cxnLst/>
            <a:rect r="r" b="b" t="t" l="l"/>
            <a:pathLst>
              <a:path h="4743469" w="6565354">
                <a:moveTo>
                  <a:pt x="0" y="0"/>
                </a:moveTo>
                <a:lnTo>
                  <a:pt x="6565354" y="0"/>
                </a:lnTo>
                <a:lnTo>
                  <a:pt x="6565354" y="4743469"/>
                </a:lnTo>
                <a:lnTo>
                  <a:pt x="0" y="4743469"/>
                </a:lnTo>
                <a:lnTo>
                  <a:pt x="0" y="0"/>
                </a:lnTo>
                <a:close/>
              </a:path>
            </a:pathLst>
          </a:custGeom>
          <a:blipFill>
            <a:blip r:embed="rId6">
              <a:alphaModFix amt="43999"/>
            </a:blip>
            <a:stretch>
              <a:fillRect l="0" t="0" r="0" b="0"/>
            </a:stretch>
          </a:blipFill>
        </p:spPr>
      </p:sp>
      <p:grpSp>
        <p:nvGrpSpPr>
          <p:cNvPr name="Group 5" id="5"/>
          <p:cNvGrpSpPr/>
          <p:nvPr/>
        </p:nvGrpSpPr>
        <p:grpSpPr>
          <a:xfrm rot="0">
            <a:off x="383998" y="126052"/>
            <a:ext cx="8560996" cy="9974197"/>
            <a:chOff x="0" y="0"/>
            <a:chExt cx="2184468" cy="2545068"/>
          </a:xfrm>
        </p:grpSpPr>
        <p:sp>
          <p:nvSpPr>
            <p:cNvPr name="Freeform 6" id="6"/>
            <p:cNvSpPr/>
            <p:nvPr/>
          </p:nvSpPr>
          <p:spPr>
            <a:xfrm flipH="false" flipV="false" rot="0">
              <a:off x="0" y="0"/>
              <a:ext cx="2184468" cy="2545068"/>
            </a:xfrm>
            <a:custGeom>
              <a:avLst/>
              <a:gdLst/>
              <a:ahLst/>
              <a:cxnLst/>
              <a:rect r="r" b="b" t="t" l="l"/>
              <a:pathLst>
                <a:path h="2545068" w="2184468">
                  <a:moveTo>
                    <a:pt x="46121" y="0"/>
                  </a:moveTo>
                  <a:lnTo>
                    <a:pt x="2138348" y="0"/>
                  </a:lnTo>
                  <a:cubicBezTo>
                    <a:pt x="2150580" y="0"/>
                    <a:pt x="2162311" y="4859"/>
                    <a:pt x="2170960" y="13508"/>
                  </a:cubicBezTo>
                  <a:cubicBezTo>
                    <a:pt x="2179609" y="22158"/>
                    <a:pt x="2184468" y="33889"/>
                    <a:pt x="2184468" y="46121"/>
                  </a:cubicBezTo>
                  <a:lnTo>
                    <a:pt x="2184468" y="2498948"/>
                  </a:lnTo>
                  <a:cubicBezTo>
                    <a:pt x="2184468" y="2511180"/>
                    <a:pt x="2179609" y="2522911"/>
                    <a:pt x="2170960" y="2531560"/>
                  </a:cubicBezTo>
                  <a:cubicBezTo>
                    <a:pt x="2162311" y="2540209"/>
                    <a:pt x="2150580" y="2545068"/>
                    <a:pt x="2138348" y="2545068"/>
                  </a:cubicBezTo>
                  <a:lnTo>
                    <a:pt x="46121" y="2545068"/>
                  </a:lnTo>
                  <a:cubicBezTo>
                    <a:pt x="33889" y="2545068"/>
                    <a:pt x="22158" y="2540209"/>
                    <a:pt x="13508" y="2531560"/>
                  </a:cubicBezTo>
                  <a:cubicBezTo>
                    <a:pt x="4859" y="2522911"/>
                    <a:pt x="0" y="2511180"/>
                    <a:pt x="0" y="2498948"/>
                  </a:cubicBezTo>
                  <a:lnTo>
                    <a:pt x="0" y="46121"/>
                  </a:lnTo>
                  <a:cubicBezTo>
                    <a:pt x="0" y="33889"/>
                    <a:pt x="4859" y="22158"/>
                    <a:pt x="13508" y="13508"/>
                  </a:cubicBezTo>
                  <a:cubicBezTo>
                    <a:pt x="22158" y="4859"/>
                    <a:pt x="33889" y="0"/>
                    <a:pt x="46121"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7" id="7"/>
            <p:cNvSpPr txBox="true"/>
            <p:nvPr/>
          </p:nvSpPr>
          <p:spPr>
            <a:xfrm>
              <a:off x="0" y="-38100"/>
              <a:ext cx="2184468" cy="2583168"/>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83998" y="485756"/>
            <a:ext cx="8144457" cy="1340791"/>
          </a:xfrm>
          <a:prstGeom prst="rect">
            <a:avLst/>
          </a:prstGeom>
        </p:spPr>
        <p:txBody>
          <a:bodyPr anchor="t" rtlCol="false" tIns="0" lIns="0" bIns="0" rIns="0">
            <a:spAutoFit/>
          </a:bodyPr>
          <a:lstStyle/>
          <a:p>
            <a:pPr algn="ctr" marL="0" indent="0" lvl="0">
              <a:lnSpc>
                <a:spcPts val="5205"/>
              </a:lnSpc>
              <a:spcBef>
                <a:spcPct val="0"/>
              </a:spcBef>
            </a:pPr>
            <a:r>
              <a:rPr lang="en-US" sz="5053">
                <a:solidFill>
                  <a:srgbClr val="1A5666"/>
                </a:solidFill>
                <a:latin typeface="Allerta Stencil"/>
                <a:ea typeface="Allerta Stencil"/>
                <a:cs typeface="Allerta Stencil"/>
                <a:sym typeface="Allerta Stencil"/>
              </a:rPr>
              <a:t>Hyperparameter Optimisation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descr="Tech Pattern Fading Dots"/>
          <p:cNvSpPr/>
          <p:nvPr/>
        </p:nvSpPr>
        <p:spPr>
          <a:xfrm flipH="false" flipV="false" rot="0">
            <a:off x="-2866880" y="-1177457"/>
            <a:ext cx="11333728" cy="13434375"/>
          </a:xfrm>
          <a:custGeom>
            <a:avLst/>
            <a:gdLst/>
            <a:ahLst/>
            <a:cxnLst/>
            <a:rect r="r" b="b" t="t" l="l"/>
            <a:pathLst>
              <a:path h="13434375" w="11333728">
                <a:moveTo>
                  <a:pt x="0" y="0"/>
                </a:moveTo>
                <a:lnTo>
                  <a:pt x="11333727" y="0"/>
                </a:lnTo>
                <a:lnTo>
                  <a:pt x="11333727" y="13434375"/>
                </a:lnTo>
                <a:lnTo>
                  <a:pt x="0" y="134343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Transparent Liquid Blob Frame"/>
          <p:cNvSpPr/>
          <p:nvPr/>
        </p:nvSpPr>
        <p:spPr>
          <a:xfrm flipH="false" flipV="false" rot="2880075">
            <a:off x="13976623" y="-2004905"/>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5">
              <a:alphaModFix amt="43999"/>
            </a:blip>
            <a:stretch>
              <a:fillRect l="0" t="0" r="0" b="0"/>
            </a:stretch>
          </a:blipFill>
        </p:spPr>
      </p:sp>
      <p:sp>
        <p:nvSpPr>
          <p:cNvPr name="TextBox 5" id="5"/>
          <p:cNvSpPr txBox="true"/>
          <p:nvPr/>
        </p:nvSpPr>
        <p:spPr>
          <a:xfrm rot="0">
            <a:off x="1756406" y="1185204"/>
            <a:ext cx="10634768" cy="2464084"/>
          </a:xfrm>
          <a:prstGeom prst="rect">
            <a:avLst/>
          </a:prstGeom>
        </p:spPr>
        <p:txBody>
          <a:bodyPr anchor="t" rtlCol="false" tIns="0" lIns="0" bIns="0" rIns="0">
            <a:spAutoFit/>
          </a:bodyPr>
          <a:lstStyle/>
          <a:p>
            <a:pPr algn="l" marL="0" indent="0" lvl="0">
              <a:lnSpc>
                <a:spcPts val="9649"/>
              </a:lnSpc>
            </a:pPr>
            <a:r>
              <a:rPr lang="en-US" sz="8772" strike="noStrike">
                <a:solidFill>
                  <a:srgbClr val="1A5666"/>
                </a:solidFill>
                <a:latin typeface="Allerta Stencil"/>
                <a:ea typeface="Allerta Stencil"/>
                <a:cs typeface="Allerta Stencil"/>
                <a:sym typeface="Allerta Stencil"/>
              </a:rPr>
              <a:t>Introduction – Outline</a:t>
            </a:r>
          </a:p>
        </p:txBody>
      </p:sp>
      <p:grpSp>
        <p:nvGrpSpPr>
          <p:cNvPr name="Group 6" id="6"/>
          <p:cNvGrpSpPr/>
          <p:nvPr/>
        </p:nvGrpSpPr>
        <p:grpSpPr>
          <a:xfrm rot="0">
            <a:off x="6997728" y="4577482"/>
            <a:ext cx="7560733" cy="400009"/>
            <a:chOff x="0" y="0"/>
            <a:chExt cx="10080978" cy="533345"/>
          </a:xfrm>
        </p:grpSpPr>
        <p:sp>
          <p:nvSpPr>
            <p:cNvPr name="TextBox 7" id="7"/>
            <p:cNvSpPr txBox="true"/>
            <p:nvPr/>
          </p:nvSpPr>
          <p:spPr>
            <a:xfrm rot="0">
              <a:off x="870611" y="31133"/>
              <a:ext cx="9210366" cy="452028"/>
            </a:xfrm>
            <a:prstGeom prst="rect">
              <a:avLst/>
            </a:prstGeom>
          </p:spPr>
          <p:txBody>
            <a:bodyPr anchor="t" rtlCol="false" tIns="0" lIns="0" bIns="0" rIns="0">
              <a:spAutoFit/>
            </a:bodyPr>
            <a:lstStyle/>
            <a:p>
              <a:pPr algn="l" marL="0" indent="0" lvl="0">
                <a:lnSpc>
                  <a:spcPts val="2834"/>
                </a:lnSpc>
              </a:pPr>
              <a:r>
                <a:rPr lang="en-US" sz="2180">
                  <a:solidFill>
                    <a:srgbClr val="1A5666"/>
                  </a:solidFill>
                  <a:latin typeface="Proxima Nova"/>
                  <a:ea typeface="Proxima Nova"/>
                  <a:cs typeface="Proxima Nova"/>
                  <a:sym typeface="Proxima Nova"/>
                </a:rPr>
                <a:t>Research Scope (From FYP Title to FYP Research Scope)</a:t>
              </a:r>
            </a:p>
          </p:txBody>
        </p:sp>
        <p:sp>
          <p:nvSpPr>
            <p:cNvPr name="Freeform 8" id="8"/>
            <p:cNvSpPr/>
            <p:nvPr/>
          </p:nvSpPr>
          <p:spPr>
            <a:xfrm flipH="false" flipV="false" rot="0">
              <a:off x="0" y="0"/>
              <a:ext cx="533345" cy="533345"/>
            </a:xfrm>
            <a:custGeom>
              <a:avLst/>
              <a:gdLst/>
              <a:ahLst/>
              <a:cxnLst/>
              <a:rect r="r" b="b" t="t" l="l"/>
              <a:pathLst>
                <a:path h="533345" w="533345">
                  <a:moveTo>
                    <a:pt x="0" y="0"/>
                  </a:moveTo>
                  <a:lnTo>
                    <a:pt x="533345" y="0"/>
                  </a:lnTo>
                  <a:lnTo>
                    <a:pt x="533345" y="533345"/>
                  </a:lnTo>
                  <a:lnTo>
                    <a:pt x="0" y="533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6997728" y="5638627"/>
            <a:ext cx="7560733" cy="400009"/>
            <a:chOff x="0" y="0"/>
            <a:chExt cx="10080978" cy="533345"/>
          </a:xfrm>
        </p:grpSpPr>
        <p:sp>
          <p:nvSpPr>
            <p:cNvPr name="TextBox 10" id="10"/>
            <p:cNvSpPr txBox="true"/>
            <p:nvPr/>
          </p:nvSpPr>
          <p:spPr>
            <a:xfrm rot="0">
              <a:off x="870611" y="62017"/>
              <a:ext cx="9210366" cy="464261"/>
            </a:xfrm>
            <a:prstGeom prst="rect">
              <a:avLst/>
            </a:prstGeom>
          </p:spPr>
          <p:txBody>
            <a:bodyPr anchor="t" rtlCol="false" tIns="0" lIns="0" bIns="0" rIns="0">
              <a:spAutoFit/>
            </a:bodyPr>
            <a:lstStyle/>
            <a:p>
              <a:pPr algn="l" marL="0" indent="0" lvl="0">
                <a:lnSpc>
                  <a:spcPts val="2870"/>
                </a:lnSpc>
              </a:pPr>
              <a:r>
                <a:rPr lang="en-US" sz="2208">
                  <a:solidFill>
                    <a:srgbClr val="1A5666"/>
                  </a:solidFill>
                  <a:latin typeface="Proxima Nova"/>
                  <a:ea typeface="Proxima Nova"/>
                  <a:cs typeface="Proxima Nova"/>
                  <a:sym typeface="Proxima Nova"/>
                </a:rPr>
                <a:t>Motivation</a:t>
              </a:r>
            </a:p>
          </p:txBody>
        </p:sp>
        <p:sp>
          <p:nvSpPr>
            <p:cNvPr name="Freeform 11" id="11"/>
            <p:cNvSpPr/>
            <p:nvPr/>
          </p:nvSpPr>
          <p:spPr>
            <a:xfrm flipH="false" flipV="false" rot="0">
              <a:off x="0" y="0"/>
              <a:ext cx="533345" cy="533345"/>
            </a:xfrm>
            <a:custGeom>
              <a:avLst/>
              <a:gdLst/>
              <a:ahLst/>
              <a:cxnLst/>
              <a:rect r="r" b="b" t="t" l="l"/>
              <a:pathLst>
                <a:path h="533345" w="533345">
                  <a:moveTo>
                    <a:pt x="0" y="0"/>
                  </a:moveTo>
                  <a:lnTo>
                    <a:pt x="533345" y="0"/>
                  </a:lnTo>
                  <a:lnTo>
                    <a:pt x="533345" y="533345"/>
                  </a:lnTo>
                  <a:lnTo>
                    <a:pt x="0" y="533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2" id="12"/>
          <p:cNvGrpSpPr/>
          <p:nvPr/>
        </p:nvGrpSpPr>
        <p:grpSpPr>
          <a:xfrm rot="0">
            <a:off x="6997728" y="6699771"/>
            <a:ext cx="7560733" cy="400009"/>
            <a:chOff x="0" y="0"/>
            <a:chExt cx="10080978" cy="533345"/>
          </a:xfrm>
        </p:grpSpPr>
        <p:sp>
          <p:nvSpPr>
            <p:cNvPr name="TextBox 13" id="13"/>
            <p:cNvSpPr txBox="true"/>
            <p:nvPr/>
          </p:nvSpPr>
          <p:spPr>
            <a:xfrm rot="0">
              <a:off x="870611" y="25017"/>
              <a:ext cx="9210366" cy="464261"/>
            </a:xfrm>
            <a:prstGeom prst="rect">
              <a:avLst/>
            </a:prstGeom>
          </p:spPr>
          <p:txBody>
            <a:bodyPr anchor="t" rtlCol="false" tIns="0" lIns="0" bIns="0" rIns="0">
              <a:spAutoFit/>
            </a:bodyPr>
            <a:lstStyle/>
            <a:p>
              <a:pPr algn="l" marL="0" indent="0" lvl="0">
                <a:lnSpc>
                  <a:spcPts val="2870"/>
                </a:lnSpc>
              </a:pPr>
              <a:r>
                <a:rPr lang="en-US" sz="2208">
                  <a:solidFill>
                    <a:srgbClr val="1A5666"/>
                  </a:solidFill>
                  <a:latin typeface="Proxima Nova"/>
                  <a:ea typeface="Proxima Nova"/>
                  <a:cs typeface="Proxima Nova"/>
                  <a:sym typeface="Proxima Nova"/>
                </a:rPr>
                <a:t>Objectives</a:t>
              </a:r>
            </a:p>
          </p:txBody>
        </p:sp>
        <p:sp>
          <p:nvSpPr>
            <p:cNvPr name="Freeform 14" id="14"/>
            <p:cNvSpPr/>
            <p:nvPr/>
          </p:nvSpPr>
          <p:spPr>
            <a:xfrm flipH="false" flipV="false" rot="0">
              <a:off x="0" y="0"/>
              <a:ext cx="533345" cy="533345"/>
            </a:xfrm>
            <a:custGeom>
              <a:avLst/>
              <a:gdLst/>
              <a:ahLst/>
              <a:cxnLst/>
              <a:rect r="r" b="b" t="t" l="l"/>
              <a:pathLst>
                <a:path h="533345" w="533345">
                  <a:moveTo>
                    <a:pt x="0" y="0"/>
                  </a:moveTo>
                  <a:lnTo>
                    <a:pt x="533345" y="0"/>
                  </a:lnTo>
                  <a:lnTo>
                    <a:pt x="533345" y="533345"/>
                  </a:lnTo>
                  <a:lnTo>
                    <a:pt x="0" y="533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5" id="15"/>
          <p:cNvGrpSpPr/>
          <p:nvPr/>
        </p:nvGrpSpPr>
        <p:grpSpPr>
          <a:xfrm rot="0">
            <a:off x="6997728" y="7760916"/>
            <a:ext cx="7560733" cy="400009"/>
            <a:chOff x="0" y="0"/>
            <a:chExt cx="10080978" cy="533345"/>
          </a:xfrm>
        </p:grpSpPr>
        <p:sp>
          <p:nvSpPr>
            <p:cNvPr name="TextBox 16" id="16"/>
            <p:cNvSpPr txBox="true"/>
            <p:nvPr/>
          </p:nvSpPr>
          <p:spPr>
            <a:xfrm rot="0">
              <a:off x="870611" y="25017"/>
              <a:ext cx="9210366" cy="464261"/>
            </a:xfrm>
            <a:prstGeom prst="rect">
              <a:avLst/>
            </a:prstGeom>
          </p:spPr>
          <p:txBody>
            <a:bodyPr anchor="t" rtlCol="false" tIns="0" lIns="0" bIns="0" rIns="0">
              <a:spAutoFit/>
            </a:bodyPr>
            <a:lstStyle/>
            <a:p>
              <a:pPr algn="l" marL="0" indent="0" lvl="0">
                <a:lnSpc>
                  <a:spcPts val="2870"/>
                </a:lnSpc>
              </a:pPr>
              <a:r>
                <a:rPr lang="en-US" sz="2208">
                  <a:solidFill>
                    <a:srgbClr val="1A5666"/>
                  </a:solidFill>
                  <a:latin typeface="Proxima Nova"/>
                  <a:ea typeface="Proxima Nova"/>
                  <a:cs typeface="Proxima Nova"/>
                  <a:sym typeface="Proxima Nova"/>
                </a:rPr>
                <a:t>Project Scope</a:t>
              </a:r>
            </a:p>
          </p:txBody>
        </p:sp>
        <p:sp>
          <p:nvSpPr>
            <p:cNvPr name="Freeform 17" id="17"/>
            <p:cNvSpPr/>
            <p:nvPr/>
          </p:nvSpPr>
          <p:spPr>
            <a:xfrm flipH="false" flipV="false" rot="0">
              <a:off x="0" y="0"/>
              <a:ext cx="533345" cy="533345"/>
            </a:xfrm>
            <a:custGeom>
              <a:avLst/>
              <a:gdLst/>
              <a:ahLst/>
              <a:cxnLst/>
              <a:rect r="r" b="b" t="t" l="l"/>
              <a:pathLst>
                <a:path h="533345" w="533345">
                  <a:moveTo>
                    <a:pt x="0" y="0"/>
                  </a:moveTo>
                  <a:lnTo>
                    <a:pt x="533345" y="0"/>
                  </a:lnTo>
                  <a:lnTo>
                    <a:pt x="533345" y="533345"/>
                  </a:lnTo>
                  <a:lnTo>
                    <a:pt x="0" y="533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8" id="18"/>
          <p:cNvSpPr/>
          <p:nvPr/>
        </p:nvSpPr>
        <p:spPr>
          <a:xfrm flipH="false" flipV="false" rot="0">
            <a:off x="14020648" y="2819587"/>
            <a:ext cx="537813" cy="237616"/>
          </a:xfrm>
          <a:custGeom>
            <a:avLst/>
            <a:gdLst/>
            <a:ahLst/>
            <a:cxnLst/>
            <a:rect r="r" b="b" t="t" l="l"/>
            <a:pathLst>
              <a:path h="237616" w="537813">
                <a:moveTo>
                  <a:pt x="0" y="0"/>
                </a:moveTo>
                <a:lnTo>
                  <a:pt x="537813" y="0"/>
                </a:lnTo>
                <a:lnTo>
                  <a:pt x="537813" y="237616"/>
                </a:lnTo>
                <a:lnTo>
                  <a:pt x="0" y="2376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9" id="19"/>
          <p:cNvSpPr/>
          <p:nvPr/>
        </p:nvSpPr>
        <p:spPr>
          <a:xfrm rot="0">
            <a:off x="6997728" y="4242152"/>
            <a:ext cx="7560733" cy="0"/>
          </a:xfrm>
          <a:prstGeom prst="line">
            <a:avLst/>
          </a:prstGeom>
          <a:ln cap="rnd" w="9525">
            <a:solidFill>
              <a:srgbClr val="ACD5DF"/>
            </a:solidFill>
            <a:prstDash val="solid"/>
            <a:headEnd type="none" len="sm" w="sm"/>
            <a:tailEnd type="none" len="sm" w="sm"/>
          </a:ln>
        </p:spPr>
      </p:sp>
      <p:sp>
        <p:nvSpPr>
          <p:cNvPr name="AutoShape 20" id="20"/>
          <p:cNvSpPr/>
          <p:nvPr/>
        </p:nvSpPr>
        <p:spPr>
          <a:xfrm rot="0">
            <a:off x="6997728" y="5303296"/>
            <a:ext cx="7560733" cy="0"/>
          </a:xfrm>
          <a:prstGeom prst="line">
            <a:avLst/>
          </a:prstGeom>
          <a:ln cap="rnd" w="9525">
            <a:solidFill>
              <a:srgbClr val="ACD5DF"/>
            </a:solidFill>
            <a:prstDash val="solid"/>
            <a:headEnd type="none" len="sm" w="sm"/>
            <a:tailEnd type="none" len="sm" w="sm"/>
          </a:ln>
        </p:spPr>
      </p:sp>
      <p:sp>
        <p:nvSpPr>
          <p:cNvPr name="AutoShape 21" id="21"/>
          <p:cNvSpPr/>
          <p:nvPr/>
        </p:nvSpPr>
        <p:spPr>
          <a:xfrm rot="0">
            <a:off x="6997728" y="6364441"/>
            <a:ext cx="7560733" cy="0"/>
          </a:xfrm>
          <a:prstGeom prst="line">
            <a:avLst/>
          </a:prstGeom>
          <a:ln cap="rnd" w="9525">
            <a:solidFill>
              <a:srgbClr val="ACD5DF"/>
            </a:solidFill>
            <a:prstDash val="solid"/>
            <a:headEnd type="none" len="sm" w="sm"/>
            <a:tailEnd type="none" len="sm" w="sm"/>
          </a:ln>
        </p:spPr>
      </p:sp>
      <p:sp>
        <p:nvSpPr>
          <p:cNvPr name="AutoShape 22" id="22"/>
          <p:cNvSpPr/>
          <p:nvPr/>
        </p:nvSpPr>
        <p:spPr>
          <a:xfrm rot="0">
            <a:off x="6997728" y="7425585"/>
            <a:ext cx="7560733" cy="0"/>
          </a:xfrm>
          <a:prstGeom prst="line">
            <a:avLst/>
          </a:prstGeom>
          <a:ln cap="rnd" w="9525">
            <a:solidFill>
              <a:srgbClr val="ACD5DF"/>
            </a:solidFill>
            <a:prstDash val="solid"/>
            <a:headEnd type="none" len="sm" w="sm"/>
            <a:tailEnd type="none" len="sm" w="sm"/>
          </a:ln>
        </p:spPr>
      </p:sp>
      <p:sp>
        <p:nvSpPr>
          <p:cNvPr name="AutoShape 23" id="23"/>
          <p:cNvSpPr/>
          <p:nvPr/>
        </p:nvSpPr>
        <p:spPr>
          <a:xfrm rot="0">
            <a:off x="6997728" y="8486730"/>
            <a:ext cx="7560733" cy="0"/>
          </a:xfrm>
          <a:prstGeom prst="line">
            <a:avLst/>
          </a:prstGeom>
          <a:ln cap="rnd" w="9525">
            <a:solidFill>
              <a:srgbClr val="ACD5DF"/>
            </a:solidFill>
            <a:prstDash val="solid"/>
            <a:headEnd type="none" len="sm" w="sm"/>
            <a:tailEnd type="none" len="sm" w="sm"/>
          </a:ln>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descr="Tech Pattern Fading Dots"/>
          <p:cNvSpPr/>
          <p:nvPr/>
        </p:nvSpPr>
        <p:spPr>
          <a:xfrm flipH="false" flipV="false" rot="0">
            <a:off x="-2866880" y="-1177457"/>
            <a:ext cx="11333728" cy="13434375"/>
          </a:xfrm>
          <a:custGeom>
            <a:avLst/>
            <a:gdLst/>
            <a:ahLst/>
            <a:cxnLst/>
            <a:rect r="r" b="b" t="t" l="l"/>
            <a:pathLst>
              <a:path h="13434375" w="11333728">
                <a:moveTo>
                  <a:pt x="0" y="0"/>
                </a:moveTo>
                <a:lnTo>
                  <a:pt x="11333727" y="0"/>
                </a:lnTo>
                <a:lnTo>
                  <a:pt x="11333727" y="13434375"/>
                </a:lnTo>
                <a:lnTo>
                  <a:pt x="0" y="134343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Transparent Liquid Blob Frame"/>
          <p:cNvSpPr/>
          <p:nvPr/>
        </p:nvSpPr>
        <p:spPr>
          <a:xfrm flipH="false" flipV="false" rot="2880075">
            <a:off x="13976623" y="-2004905"/>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5">
              <a:alphaModFix amt="43999"/>
            </a:blip>
            <a:stretch>
              <a:fillRect l="0" t="0" r="0" b="0"/>
            </a:stretch>
          </a:blipFill>
        </p:spPr>
      </p:sp>
      <p:sp>
        <p:nvSpPr>
          <p:cNvPr name="TextBox 5" id="5"/>
          <p:cNvSpPr txBox="true"/>
          <p:nvPr/>
        </p:nvSpPr>
        <p:spPr>
          <a:xfrm rot="0">
            <a:off x="1028700" y="4399597"/>
            <a:ext cx="16230600" cy="1335407"/>
          </a:xfrm>
          <a:prstGeom prst="rect">
            <a:avLst/>
          </a:prstGeom>
        </p:spPr>
        <p:txBody>
          <a:bodyPr anchor="t" rtlCol="false" tIns="0" lIns="0" bIns="0" rIns="0">
            <a:spAutoFit/>
          </a:bodyPr>
          <a:lstStyle/>
          <a:p>
            <a:pPr algn="ctr" marL="0" indent="0" lvl="0">
              <a:lnSpc>
                <a:spcPts val="10919"/>
              </a:lnSpc>
              <a:spcBef>
                <a:spcPct val="0"/>
              </a:spcBef>
            </a:pPr>
            <a:r>
              <a:rPr lang="en-US" sz="7799">
                <a:solidFill>
                  <a:srgbClr val="1A5666"/>
                </a:solidFill>
                <a:latin typeface="Allerta Stencil"/>
                <a:ea typeface="Allerta Stencil"/>
                <a:cs typeface="Allerta Stencil"/>
                <a:sym typeface="Allerta Stencil"/>
              </a:rPr>
              <a:t>Results</a:t>
            </a:r>
          </a:p>
        </p:txBody>
      </p:sp>
      <p:grpSp>
        <p:nvGrpSpPr>
          <p:cNvPr name="Group 6" id="6"/>
          <p:cNvGrpSpPr/>
          <p:nvPr/>
        </p:nvGrpSpPr>
        <p:grpSpPr>
          <a:xfrm rot="0">
            <a:off x="14533478" y="6532478"/>
            <a:ext cx="3754522" cy="3754522"/>
            <a:chOff x="0" y="0"/>
            <a:chExt cx="5006029" cy="5006029"/>
          </a:xfrm>
        </p:grpSpPr>
        <p:grpSp>
          <p:nvGrpSpPr>
            <p:cNvPr name="Group 7" id="7"/>
            <p:cNvGrpSpPr/>
            <p:nvPr/>
          </p:nvGrpSpPr>
          <p:grpSpPr>
            <a:xfrm rot="0">
              <a:off x="2503014" y="2503014"/>
              <a:ext cx="1251507" cy="1251507"/>
              <a:chOff x="0" y="0"/>
              <a:chExt cx="1913890" cy="1913890"/>
            </a:xfrm>
          </p:grpSpPr>
          <p:sp>
            <p:nvSpPr>
              <p:cNvPr name="Freeform 8" id="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9" id="9"/>
            <p:cNvGrpSpPr/>
            <p:nvPr/>
          </p:nvGrpSpPr>
          <p:grpSpPr>
            <a:xfrm rot="0">
              <a:off x="2503014" y="1251507"/>
              <a:ext cx="1251507" cy="1251507"/>
              <a:chOff x="0" y="0"/>
              <a:chExt cx="1913890" cy="1913890"/>
            </a:xfrm>
          </p:grpSpPr>
          <p:sp>
            <p:nvSpPr>
              <p:cNvPr name="Freeform 10" id="1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11" id="11"/>
            <p:cNvGrpSpPr/>
            <p:nvPr/>
          </p:nvGrpSpPr>
          <p:grpSpPr>
            <a:xfrm rot="0">
              <a:off x="1251507" y="2503014"/>
              <a:ext cx="1251507" cy="1251507"/>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13" id="13"/>
            <p:cNvGrpSpPr/>
            <p:nvPr/>
          </p:nvGrpSpPr>
          <p:grpSpPr>
            <a:xfrm rot="0">
              <a:off x="3754522" y="3754522"/>
              <a:ext cx="1251507" cy="1251507"/>
              <a:chOff x="0" y="0"/>
              <a:chExt cx="1913890" cy="1913890"/>
            </a:xfrm>
          </p:grpSpPr>
          <p:sp>
            <p:nvSpPr>
              <p:cNvPr name="Freeform 14" id="1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15" id="15"/>
            <p:cNvGrpSpPr/>
            <p:nvPr/>
          </p:nvGrpSpPr>
          <p:grpSpPr>
            <a:xfrm rot="0">
              <a:off x="3754522" y="2503014"/>
              <a:ext cx="1251507" cy="1251507"/>
              <a:chOff x="0" y="0"/>
              <a:chExt cx="1913890" cy="1913890"/>
            </a:xfrm>
          </p:grpSpPr>
          <p:sp>
            <p:nvSpPr>
              <p:cNvPr name="Freeform 16" id="1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17" id="17"/>
            <p:cNvGrpSpPr/>
            <p:nvPr/>
          </p:nvGrpSpPr>
          <p:grpSpPr>
            <a:xfrm rot="0">
              <a:off x="2503014" y="3754522"/>
              <a:ext cx="1251507" cy="1251507"/>
              <a:chOff x="0" y="0"/>
              <a:chExt cx="1913890" cy="1913890"/>
            </a:xfrm>
          </p:grpSpPr>
          <p:sp>
            <p:nvSpPr>
              <p:cNvPr name="Freeform 18" id="1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19" id="19"/>
            <p:cNvGrpSpPr/>
            <p:nvPr/>
          </p:nvGrpSpPr>
          <p:grpSpPr>
            <a:xfrm rot="0">
              <a:off x="3754522" y="1251507"/>
              <a:ext cx="1251507" cy="1251507"/>
              <a:chOff x="0" y="0"/>
              <a:chExt cx="1913890" cy="1913890"/>
            </a:xfrm>
          </p:grpSpPr>
          <p:sp>
            <p:nvSpPr>
              <p:cNvPr name="Freeform 20" id="2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21" id="21"/>
            <p:cNvGrpSpPr/>
            <p:nvPr/>
          </p:nvGrpSpPr>
          <p:grpSpPr>
            <a:xfrm rot="0">
              <a:off x="1251507" y="3754522"/>
              <a:ext cx="1251507" cy="1251507"/>
              <a:chOff x="0" y="0"/>
              <a:chExt cx="1913890" cy="1913890"/>
            </a:xfrm>
          </p:grpSpPr>
          <p:sp>
            <p:nvSpPr>
              <p:cNvPr name="Freeform 22" id="2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23" id="23"/>
            <p:cNvGrpSpPr/>
            <p:nvPr/>
          </p:nvGrpSpPr>
          <p:grpSpPr>
            <a:xfrm rot="0">
              <a:off x="3754522" y="0"/>
              <a:ext cx="1251507" cy="1251507"/>
              <a:chOff x="0" y="0"/>
              <a:chExt cx="1913890" cy="1913890"/>
            </a:xfrm>
          </p:grpSpPr>
          <p:sp>
            <p:nvSpPr>
              <p:cNvPr name="Freeform 24" id="2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25" id="25"/>
            <p:cNvGrpSpPr/>
            <p:nvPr/>
          </p:nvGrpSpPr>
          <p:grpSpPr>
            <a:xfrm rot="0">
              <a:off x="0" y="3754522"/>
              <a:ext cx="1251507" cy="1251507"/>
              <a:chOff x="0" y="0"/>
              <a:chExt cx="1913890" cy="1913890"/>
            </a:xfrm>
          </p:grpSpPr>
          <p:sp>
            <p:nvSpPr>
              <p:cNvPr name="Freeform 26" id="2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27" id="27"/>
            <p:cNvGrpSpPr/>
            <p:nvPr/>
          </p:nvGrpSpPr>
          <p:grpSpPr>
            <a:xfrm rot="0">
              <a:off x="2503014" y="1251507"/>
              <a:ext cx="1251507" cy="1251507"/>
              <a:chOff x="0" y="0"/>
              <a:chExt cx="1913890" cy="1913890"/>
            </a:xfrm>
          </p:grpSpPr>
          <p:sp>
            <p:nvSpPr>
              <p:cNvPr name="Freeform 28" id="2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alpha val="0"/>
                </a:srgbClr>
              </a:solidFill>
            </p:spPr>
          </p:sp>
        </p:grpSp>
      </p:grpSp>
      <p:grpSp>
        <p:nvGrpSpPr>
          <p:cNvPr name="Group 29" id="29"/>
          <p:cNvGrpSpPr/>
          <p:nvPr/>
        </p:nvGrpSpPr>
        <p:grpSpPr>
          <a:xfrm rot="-10800000">
            <a:off x="0" y="0"/>
            <a:ext cx="3754522" cy="3754522"/>
            <a:chOff x="0" y="0"/>
            <a:chExt cx="5006029" cy="5006029"/>
          </a:xfrm>
        </p:grpSpPr>
        <p:grpSp>
          <p:nvGrpSpPr>
            <p:cNvPr name="Group 30" id="30"/>
            <p:cNvGrpSpPr/>
            <p:nvPr/>
          </p:nvGrpSpPr>
          <p:grpSpPr>
            <a:xfrm rot="0">
              <a:off x="2503014" y="2503014"/>
              <a:ext cx="1251507" cy="1251507"/>
              <a:chOff x="0" y="0"/>
              <a:chExt cx="1913890" cy="1913890"/>
            </a:xfrm>
          </p:grpSpPr>
          <p:sp>
            <p:nvSpPr>
              <p:cNvPr name="Freeform 31" id="3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32" id="32"/>
            <p:cNvGrpSpPr/>
            <p:nvPr/>
          </p:nvGrpSpPr>
          <p:grpSpPr>
            <a:xfrm rot="0">
              <a:off x="2503014" y="1251507"/>
              <a:ext cx="1251507" cy="1251507"/>
              <a:chOff x="0" y="0"/>
              <a:chExt cx="1913890" cy="1913890"/>
            </a:xfrm>
          </p:grpSpPr>
          <p:sp>
            <p:nvSpPr>
              <p:cNvPr name="Freeform 33" id="3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34" id="34"/>
            <p:cNvGrpSpPr/>
            <p:nvPr/>
          </p:nvGrpSpPr>
          <p:grpSpPr>
            <a:xfrm rot="0">
              <a:off x="1251507" y="2503014"/>
              <a:ext cx="1251507" cy="1251507"/>
              <a:chOff x="0" y="0"/>
              <a:chExt cx="1913890" cy="1913890"/>
            </a:xfrm>
          </p:grpSpPr>
          <p:sp>
            <p:nvSpPr>
              <p:cNvPr name="Freeform 35" id="3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36" id="36"/>
            <p:cNvGrpSpPr/>
            <p:nvPr/>
          </p:nvGrpSpPr>
          <p:grpSpPr>
            <a:xfrm rot="0">
              <a:off x="3754522" y="3754522"/>
              <a:ext cx="1251507" cy="1251507"/>
              <a:chOff x="0" y="0"/>
              <a:chExt cx="1913890" cy="1913890"/>
            </a:xfrm>
          </p:grpSpPr>
          <p:sp>
            <p:nvSpPr>
              <p:cNvPr name="Freeform 37" id="3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38" id="38"/>
            <p:cNvGrpSpPr/>
            <p:nvPr/>
          </p:nvGrpSpPr>
          <p:grpSpPr>
            <a:xfrm rot="0">
              <a:off x="3754522" y="2503014"/>
              <a:ext cx="1251507" cy="1251507"/>
              <a:chOff x="0" y="0"/>
              <a:chExt cx="1913890" cy="1913890"/>
            </a:xfrm>
          </p:grpSpPr>
          <p:sp>
            <p:nvSpPr>
              <p:cNvPr name="Freeform 39" id="3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40" id="40"/>
            <p:cNvGrpSpPr/>
            <p:nvPr/>
          </p:nvGrpSpPr>
          <p:grpSpPr>
            <a:xfrm rot="0">
              <a:off x="2503014" y="3754522"/>
              <a:ext cx="1251507" cy="1251507"/>
              <a:chOff x="0" y="0"/>
              <a:chExt cx="1913890" cy="1913890"/>
            </a:xfrm>
          </p:grpSpPr>
          <p:sp>
            <p:nvSpPr>
              <p:cNvPr name="Freeform 41" id="4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42" id="42"/>
            <p:cNvGrpSpPr/>
            <p:nvPr/>
          </p:nvGrpSpPr>
          <p:grpSpPr>
            <a:xfrm rot="0">
              <a:off x="3754522" y="1251507"/>
              <a:ext cx="1251507" cy="1251507"/>
              <a:chOff x="0" y="0"/>
              <a:chExt cx="1913890" cy="1913890"/>
            </a:xfrm>
          </p:grpSpPr>
          <p:sp>
            <p:nvSpPr>
              <p:cNvPr name="Freeform 43" id="4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44" id="44"/>
            <p:cNvGrpSpPr/>
            <p:nvPr/>
          </p:nvGrpSpPr>
          <p:grpSpPr>
            <a:xfrm rot="0">
              <a:off x="1251507" y="3754522"/>
              <a:ext cx="1251507" cy="1251507"/>
              <a:chOff x="0" y="0"/>
              <a:chExt cx="1913890" cy="1913890"/>
            </a:xfrm>
          </p:grpSpPr>
          <p:sp>
            <p:nvSpPr>
              <p:cNvPr name="Freeform 45" id="4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46" id="46"/>
            <p:cNvGrpSpPr/>
            <p:nvPr/>
          </p:nvGrpSpPr>
          <p:grpSpPr>
            <a:xfrm rot="0">
              <a:off x="3754522" y="0"/>
              <a:ext cx="1251507" cy="1251507"/>
              <a:chOff x="0" y="0"/>
              <a:chExt cx="1913890" cy="1913890"/>
            </a:xfrm>
          </p:grpSpPr>
          <p:sp>
            <p:nvSpPr>
              <p:cNvPr name="Freeform 47" id="4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48" id="48"/>
            <p:cNvGrpSpPr/>
            <p:nvPr/>
          </p:nvGrpSpPr>
          <p:grpSpPr>
            <a:xfrm rot="0">
              <a:off x="0" y="3754522"/>
              <a:ext cx="1251507" cy="1251507"/>
              <a:chOff x="0" y="0"/>
              <a:chExt cx="1913890" cy="1913890"/>
            </a:xfrm>
          </p:grpSpPr>
          <p:sp>
            <p:nvSpPr>
              <p:cNvPr name="Freeform 49" id="4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50" id="50"/>
            <p:cNvGrpSpPr/>
            <p:nvPr/>
          </p:nvGrpSpPr>
          <p:grpSpPr>
            <a:xfrm rot="0">
              <a:off x="2503014" y="1251507"/>
              <a:ext cx="1251507" cy="1251507"/>
              <a:chOff x="0" y="0"/>
              <a:chExt cx="1913890" cy="1913890"/>
            </a:xfrm>
          </p:grpSpPr>
          <p:sp>
            <p:nvSpPr>
              <p:cNvPr name="Freeform 51" id="5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descr="Tech Pattern Fading Dots"/>
          <p:cNvSpPr/>
          <p:nvPr/>
        </p:nvSpPr>
        <p:spPr>
          <a:xfrm flipH="false" flipV="false" rot="0">
            <a:off x="-2866880" y="-1177457"/>
            <a:ext cx="11333728" cy="13434375"/>
          </a:xfrm>
          <a:custGeom>
            <a:avLst/>
            <a:gdLst/>
            <a:ahLst/>
            <a:cxnLst/>
            <a:rect r="r" b="b" t="t" l="l"/>
            <a:pathLst>
              <a:path h="13434375" w="11333728">
                <a:moveTo>
                  <a:pt x="0" y="0"/>
                </a:moveTo>
                <a:lnTo>
                  <a:pt x="11333727" y="0"/>
                </a:lnTo>
                <a:lnTo>
                  <a:pt x="11333727" y="13434375"/>
                </a:lnTo>
                <a:lnTo>
                  <a:pt x="0" y="134343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Transparent Liquid Blob Frame"/>
          <p:cNvSpPr/>
          <p:nvPr/>
        </p:nvSpPr>
        <p:spPr>
          <a:xfrm flipH="false" flipV="false" rot="2880075">
            <a:off x="13976623" y="-2004905"/>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5">
              <a:alphaModFix amt="43999"/>
            </a:blip>
            <a:stretch>
              <a:fillRect l="0" t="0" r="0" b="0"/>
            </a:stretch>
          </a:blipFill>
        </p:spPr>
      </p:sp>
      <p:sp>
        <p:nvSpPr>
          <p:cNvPr name="TextBox 5" id="5"/>
          <p:cNvSpPr txBox="true"/>
          <p:nvPr/>
        </p:nvSpPr>
        <p:spPr>
          <a:xfrm rot="0">
            <a:off x="1756406" y="2404404"/>
            <a:ext cx="11954946" cy="1244884"/>
          </a:xfrm>
          <a:prstGeom prst="rect">
            <a:avLst/>
          </a:prstGeom>
        </p:spPr>
        <p:txBody>
          <a:bodyPr anchor="t" rtlCol="false" tIns="0" lIns="0" bIns="0" rIns="0">
            <a:spAutoFit/>
          </a:bodyPr>
          <a:lstStyle/>
          <a:p>
            <a:pPr algn="l" marL="0" indent="0" lvl="0">
              <a:lnSpc>
                <a:spcPts val="9649"/>
              </a:lnSpc>
            </a:pPr>
            <a:r>
              <a:rPr lang="en-US" sz="8772">
                <a:solidFill>
                  <a:srgbClr val="1A5666"/>
                </a:solidFill>
                <a:latin typeface="Allerta Stencil"/>
                <a:ea typeface="Allerta Stencil"/>
                <a:cs typeface="Allerta Stencil"/>
                <a:sym typeface="Allerta Stencil"/>
              </a:rPr>
              <a:t>Results</a:t>
            </a:r>
            <a:r>
              <a:rPr lang="en-US" sz="8772" strike="noStrike">
                <a:solidFill>
                  <a:srgbClr val="1A5666"/>
                </a:solidFill>
                <a:latin typeface="Allerta Stencil"/>
                <a:ea typeface="Allerta Stencil"/>
                <a:cs typeface="Allerta Stencil"/>
                <a:sym typeface="Allerta Stencil"/>
              </a:rPr>
              <a:t>– Outline</a:t>
            </a:r>
          </a:p>
        </p:txBody>
      </p:sp>
      <p:grpSp>
        <p:nvGrpSpPr>
          <p:cNvPr name="Group 6" id="6"/>
          <p:cNvGrpSpPr/>
          <p:nvPr/>
        </p:nvGrpSpPr>
        <p:grpSpPr>
          <a:xfrm rot="0">
            <a:off x="6997728" y="4577482"/>
            <a:ext cx="7560733" cy="400009"/>
            <a:chOff x="0" y="0"/>
            <a:chExt cx="10080978" cy="533345"/>
          </a:xfrm>
        </p:grpSpPr>
        <p:sp>
          <p:nvSpPr>
            <p:cNvPr name="TextBox 7" id="7"/>
            <p:cNvSpPr txBox="true"/>
            <p:nvPr/>
          </p:nvSpPr>
          <p:spPr>
            <a:xfrm rot="0">
              <a:off x="870611" y="31133"/>
              <a:ext cx="9210366" cy="452028"/>
            </a:xfrm>
            <a:prstGeom prst="rect">
              <a:avLst/>
            </a:prstGeom>
          </p:spPr>
          <p:txBody>
            <a:bodyPr anchor="t" rtlCol="false" tIns="0" lIns="0" bIns="0" rIns="0">
              <a:spAutoFit/>
            </a:bodyPr>
            <a:lstStyle/>
            <a:p>
              <a:pPr algn="l" marL="0" indent="0" lvl="0">
                <a:lnSpc>
                  <a:spcPts val="2834"/>
                </a:lnSpc>
              </a:pPr>
              <a:r>
                <a:rPr lang="en-US" sz="2180">
                  <a:solidFill>
                    <a:srgbClr val="1A5666"/>
                  </a:solidFill>
                  <a:latin typeface="Proxima Nova"/>
                  <a:ea typeface="Proxima Nova"/>
                  <a:cs typeface="Proxima Nova"/>
                  <a:sym typeface="Proxima Nova"/>
                </a:rPr>
                <a:t>Hyperparameters</a:t>
              </a:r>
            </a:p>
          </p:txBody>
        </p:sp>
        <p:sp>
          <p:nvSpPr>
            <p:cNvPr name="Freeform 8" id="8"/>
            <p:cNvSpPr/>
            <p:nvPr/>
          </p:nvSpPr>
          <p:spPr>
            <a:xfrm flipH="false" flipV="false" rot="0">
              <a:off x="0" y="0"/>
              <a:ext cx="533345" cy="533345"/>
            </a:xfrm>
            <a:custGeom>
              <a:avLst/>
              <a:gdLst/>
              <a:ahLst/>
              <a:cxnLst/>
              <a:rect r="r" b="b" t="t" l="l"/>
              <a:pathLst>
                <a:path h="533345" w="533345">
                  <a:moveTo>
                    <a:pt x="0" y="0"/>
                  </a:moveTo>
                  <a:lnTo>
                    <a:pt x="533345" y="0"/>
                  </a:lnTo>
                  <a:lnTo>
                    <a:pt x="533345" y="533345"/>
                  </a:lnTo>
                  <a:lnTo>
                    <a:pt x="0" y="533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6997728" y="5638627"/>
            <a:ext cx="7560733" cy="400009"/>
            <a:chOff x="0" y="0"/>
            <a:chExt cx="10080978" cy="533345"/>
          </a:xfrm>
        </p:grpSpPr>
        <p:sp>
          <p:nvSpPr>
            <p:cNvPr name="TextBox 10" id="10"/>
            <p:cNvSpPr txBox="true"/>
            <p:nvPr/>
          </p:nvSpPr>
          <p:spPr>
            <a:xfrm rot="0">
              <a:off x="870611" y="62017"/>
              <a:ext cx="9210366" cy="464261"/>
            </a:xfrm>
            <a:prstGeom prst="rect">
              <a:avLst/>
            </a:prstGeom>
          </p:spPr>
          <p:txBody>
            <a:bodyPr anchor="t" rtlCol="false" tIns="0" lIns="0" bIns="0" rIns="0">
              <a:spAutoFit/>
            </a:bodyPr>
            <a:lstStyle/>
            <a:p>
              <a:pPr algn="l" marL="0" indent="0" lvl="0">
                <a:lnSpc>
                  <a:spcPts val="2870"/>
                </a:lnSpc>
              </a:pPr>
              <a:r>
                <a:rPr lang="en-US" sz="2208">
                  <a:solidFill>
                    <a:srgbClr val="1A5666"/>
                  </a:solidFill>
                  <a:latin typeface="Proxima Nova"/>
                  <a:ea typeface="Proxima Nova"/>
                  <a:cs typeface="Proxima Nova"/>
                  <a:sym typeface="Proxima Nova"/>
                </a:rPr>
                <a:t>Quantitative Results</a:t>
              </a:r>
            </a:p>
          </p:txBody>
        </p:sp>
        <p:sp>
          <p:nvSpPr>
            <p:cNvPr name="Freeform 11" id="11"/>
            <p:cNvSpPr/>
            <p:nvPr/>
          </p:nvSpPr>
          <p:spPr>
            <a:xfrm flipH="false" flipV="false" rot="0">
              <a:off x="0" y="0"/>
              <a:ext cx="533345" cy="533345"/>
            </a:xfrm>
            <a:custGeom>
              <a:avLst/>
              <a:gdLst/>
              <a:ahLst/>
              <a:cxnLst/>
              <a:rect r="r" b="b" t="t" l="l"/>
              <a:pathLst>
                <a:path h="533345" w="533345">
                  <a:moveTo>
                    <a:pt x="0" y="0"/>
                  </a:moveTo>
                  <a:lnTo>
                    <a:pt x="533345" y="0"/>
                  </a:lnTo>
                  <a:lnTo>
                    <a:pt x="533345" y="533345"/>
                  </a:lnTo>
                  <a:lnTo>
                    <a:pt x="0" y="533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2" id="12"/>
          <p:cNvGrpSpPr/>
          <p:nvPr/>
        </p:nvGrpSpPr>
        <p:grpSpPr>
          <a:xfrm rot="0">
            <a:off x="6997728" y="6699771"/>
            <a:ext cx="7560733" cy="400009"/>
            <a:chOff x="0" y="0"/>
            <a:chExt cx="10080978" cy="533345"/>
          </a:xfrm>
        </p:grpSpPr>
        <p:sp>
          <p:nvSpPr>
            <p:cNvPr name="TextBox 13" id="13"/>
            <p:cNvSpPr txBox="true"/>
            <p:nvPr/>
          </p:nvSpPr>
          <p:spPr>
            <a:xfrm rot="0">
              <a:off x="870611" y="25017"/>
              <a:ext cx="9210366" cy="464261"/>
            </a:xfrm>
            <a:prstGeom prst="rect">
              <a:avLst/>
            </a:prstGeom>
          </p:spPr>
          <p:txBody>
            <a:bodyPr anchor="t" rtlCol="false" tIns="0" lIns="0" bIns="0" rIns="0">
              <a:spAutoFit/>
            </a:bodyPr>
            <a:lstStyle/>
            <a:p>
              <a:pPr algn="l" marL="0" indent="0" lvl="0">
                <a:lnSpc>
                  <a:spcPts val="2870"/>
                </a:lnSpc>
              </a:pPr>
              <a:r>
                <a:rPr lang="en-US" sz="2208">
                  <a:solidFill>
                    <a:srgbClr val="1A5666"/>
                  </a:solidFill>
                  <a:latin typeface="Proxima Nova"/>
                  <a:ea typeface="Proxima Nova"/>
                  <a:cs typeface="Proxima Nova"/>
                  <a:sym typeface="Proxima Nova"/>
                </a:rPr>
                <a:t>Qualitative Results</a:t>
              </a:r>
            </a:p>
          </p:txBody>
        </p:sp>
        <p:sp>
          <p:nvSpPr>
            <p:cNvPr name="Freeform 14" id="14"/>
            <p:cNvSpPr/>
            <p:nvPr/>
          </p:nvSpPr>
          <p:spPr>
            <a:xfrm flipH="false" flipV="false" rot="0">
              <a:off x="0" y="0"/>
              <a:ext cx="533345" cy="533345"/>
            </a:xfrm>
            <a:custGeom>
              <a:avLst/>
              <a:gdLst/>
              <a:ahLst/>
              <a:cxnLst/>
              <a:rect r="r" b="b" t="t" l="l"/>
              <a:pathLst>
                <a:path h="533345" w="533345">
                  <a:moveTo>
                    <a:pt x="0" y="0"/>
                  </a:moveTo>
                  <a:lnTo>
                    <a:pt x="533345" y="0"/>
                  </a:lnTo>
                  <a:lnTo>
                    <a:pt x="533345" y="533345"/>
                  </a:lnTo>
                  <a:lnTo>
                    <a:pt x="0" y="533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5" id="15"/>
          <p:cNvSpPr/>
          <p:nvPr/>
        </p:nvSpPr>
        <p:spPr>
          <a:xfrm flipH="false" flipV="false" rot="0">
            <a:off x="14020648" y="2819587"/>
            <a:ext cx="537813" cy="237616"/>
          </a:xfrm>
          <a:custGeom>
            <a:avLst/>
            <a:gdLst/>
            <a:ahLst/>
            <a:cxnLst/>
            <a:rect r="r" b="b" t="t" l="l"/>
            <a:pathLst>
              <a:path h="237616" w="537813">
                <a:moveTo>
                  <a:pt x="0" y="0"/>
                </a:moveTo>
                <a:lnTo>
                  <a:pt x="537813" y="0"/>
                </a:lnTo>
                <a:lnTo>
                  <a:pt x="537813" y="237616"/>
                </a:lnTo>
                <a:lnTo>
                  <a:pt x="0" y="2376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6" id="16"/>
          <p:cNvSpPr/>
          <p:nvPr/>
        </p:nvSpPr>
        <p:spPr>
          <a:xfrm rot="0">
            <a:off x="6997728" y="4242152"/>
            <a:ext cx="7560733" cy="0"/>
          </a:xfrm>
          <a:prstGeom prst="line">
            <a:avLst/>
          </a:prstGeom>
          <a:ln cap="rnd" w="9525">
            <a:solidFill>
              <a:srgbClr val="ACD5DF"/>
            </a:solidFill>
            <a:prstDash val="solid"/>
            <a:headEnd type="none" len="sm" w="sm"/>
            <a:tailEnd type="none" len="sm" w="sm"/>
          </a:ln>
        </p:spPr>
      </p:sp>
      <p:sp>
        <p:nvSpPr>
          <p:cNvPr name="AutoShape 17" id="17"/>
          <p:cNvSpPr/>
          <p:nvPr/>
        </p:nvSpPr>
        <p:spPr>
          <a:xfrm rot="0">
            <a:off x="6997728" y="5303296"/>
            <a:ext cx="7560733" cy="0"/>
          </a:xfrm>
          <a:prstGeom prst="line">
            <a:avLst/>
          </a:prstGeom>
          <a:ln cap="rnd" w="9525">
            <a:solidFill>
              <a:srgbClr val="ACD5DF"/>
            </a:solidFill>
            <a:prstDash val="solid"/>
            <a:headEnd type="none" len="sm" w="sm"/>
            <a:tailEnd type="none" len="sm" w="sm"/>
          </a:ln>
        </p:spPr>
      </p:sp>
      <p:sp>
        <p:nvSpPr>
          <p:cNvPr name="AutoShape 18" id="18"/>
          <p:cNvSpPr/>
          <p:nvPr/>
        </p:nvSpPr>
        <p:spPr>
          <a:xfrm>
            <a:off x="6997728" y="6369203"/>
            <a:ext cx="7560733" cy="0"/>
          </a:xfrm>
          <a:prstGeom prst="line">
            <a:avLst/>
          </a:prstGeom>
          <a:ln cap="rnd" w="9525">
            <a:solidFill>
              <a:srgbClr val="ACD5DF"/>
            </a:solidFill>
            <a:prstDash val="solid"/>
            <a:headEnd type="none" len="sm" w="sm"/>
            <a:tailEnd type="none" len="sm" w="sm"/>
          </a:ln>
        </p:spPr>
      </p:sp>
      <p:sp>
        <p:nvSpPr>
          <p:cNvPr name="AutoShape 19" id="19"/>
          <p:cNvSpPr/>
          <p:nvPr/>
        </p:nvSpPr>
        <p:spPr>
          <a:xfrm rot="0">
            <a:off x="6997728" y="7425585"/>
            <a:ext cx="7560733" cy="0"/>
          </a:xfrm>
          <a:prstGeom prst="line">
            <a:avLst/>
          </a:prstGeom>
          <a:ln cap="rnd" w="9525">
            <a:solidFill>
              <a:srgbClr val="ACD5DF"/>
            </a:solidFill>
            <a:prstDash val="solid"/>
            <a:headEnd type="none" len="sm" w="sm"/>
            <a:tailEnd type="none" len="sm" w="sm"/>
          </a:ln>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6229522" y="-3177811"/>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3">
              <a:alphaModFix amt="43999"/>
            </a:blip>
            <a:stretch>
              <a:fillRect l="0" t="0" r="0" b="0"/>
            </a:stretch>
          </a:blipFill>
        </p:spPr>
      </p:sp>
      <p:sp>
        <p:nvSpPr>
          <p:cNvPr name="Freeform 4" id="4"/>
          <p:cNvSpPr/>
          <p:nvPr/>
        </p:nvSpPr>
        <p:spPr>
          <a:xfrm flipH="true" flipV="false" rot="0">
            <a:off x="-1386413" y="1028700"/>
            <a:ext cx="14181290" cy="10545723"/>
          </a:xfrm>
          <a:custGeom>
            <a:avLst/>
            <a:gdLst/>
            <a:ahLst/>
            <a:cxnLst/>
            <a:rect r="r" b="b" t="t" l="l"/>
            <a:pathLst>
              <a:path h="10545723" w="14181290">
                <a:moveTo>
                  <a:pt x="14181289" y="0"/>
                </a:moveTo>
                <a:lnTo>
                  <a:pt x="0" y="0"/>
                </a:lnTo>
                <a:lnTo>
                  <a:pt x="0" y="10545723"/>
                </a:lnTo>
                <a:lnTo>
                  <a:pt x="14181289" y="10545723"/>
                </a:lnTo>
                <a:lnTo>
                  <a:pt x="141812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538232">
            <a:off x="16953572" y="3933609"/>
            <a:ext cx="2668856" cy="2131749"/>
          </a:xfrm>
          <a:custGeom>
            <a:avLst/>
            <a:gdLst/>
            <a:ahLst/>
            <a:cxnLst/>
            <a:rect r="r" b="b" t="t" l="l"/>
            <a:pathLst>
              <a:path h="2131749" w="2668856">
                <a:moveTo>
                  <a:pt x="0" y="0"/>
                </a:moveTo>
                <a:lnTo>
                  <a:pt x="2668856" y="0"/>
                </a:lnTo>
                <a:lnTo>
                  <a:pt x="2668856" y="2131749"/>
                </a:lnTo>
                <a:lnTo>
                  <a:pt x="0" y="2131749"/>
                </a:lnTo>
                <a:lnTo>
                  <a:pt x="0" y="0"/>
                </a:lnTo>
                <a:close/>
              </a:path>
            </a:pathLst>
          </a:custGeom>
          <a:blipFill>
            <a:blip r:embed="rId6"/>
            <a:stretch>
              <a:fillRect l="0" t="0" r="0" b="0"/>
            </a:stretch>
          </a:blipFill>
        </p:spPr>
      </p:sp>
      <p:grpSp>
        <p:nvGrpSpPr>
          <p:cNvPr name="Group 6" id="6"/>
          <p:cNvGrpSpPr/>
          <p:nvPr/>
        </p:nvGrpSpPr>
        <p:grpSpPr>
          <a:xfrm rot="0">
            <a:off x="2142403" y="1565657"/>
            <a:ext cx="14003194" cy="6867653"/>
            <a:chOff x="0" y="0"/>
            <a:chExt cx="3688084" cy="1808765"/>
          </a:xfrm>
        </p:grpSpPr>
        <p:sp>
          <p:nvSpPr>
            <p:cNvPr name="Freeform 7" id="7"/>
            <p:cNvSpPr/>
            <p:nvPr/>
          </p:nvSpPr>
          <p:spPr>
            <a:xfrm flipH="false" flipV="false" rot="0">
              <a:off x="0" y="0"/>
              <a:ext cx="3688084" cy="1808765"/>
            </a:xfrm>
            <a:custGeom>
              <a:avLst/>
              <a:gdLst/>
              <a:ahLst/>
              <a:cxnLst/>
              <a:rect r="r" b="b" t="t" l="l"/>
              <a:pathLst>
                <a:path h="1808765" w="3688084">
                  <a:moveTo>
                    <a:pt x="28196" y="0"/>
                  </a:moveTo>
                  <a:lnTo>
                    <a:pt x="3659888" y="0"/>
                  </a:lnTo>
                  <a:cubicBezTo>
                    <a:pt x="3667366" y="0"/>
                    <a:pt x="3674538" y="2971"/>
                    <a:pt x="3679826" y="8258"/>
                  </a:cubicBezTo>
                  <a:cubicBezTo>
                    <a:pt x="3685113" y="13546"/>
                    <a:pt x="3688084" y="20718"/>
                    <a:pt x="3688084" y="28196"/>
                  </a:cubicBezTo>
                  <a:lnTo>
                    <a:pt x="3688084" y="1780568"/>
                  </a:lnTo>
                  <a:cubicBezTo>
                    <a:pt x="3688084" y="1788046"/>
                    <a:pt x="3685113" y="1795218"/>
                    <a:pt x="3679826" y="1800506"/>
                  </a:cubicBezTo>
                  <a:cubicBezTo>
                    <a:pt x="3674538" y="1805794"/>
                    <a:pt x="3667366" y="1808765"/>
                    <a:pt x="3659888" y="1808765"/>
                  </a:cubicBezTo>
                  <a:lnTo>
                    <a:pt x="28196" y="1808765"/>
                  </a:lnTo>
                  <a:cubicBezTo>
                    <a:pt x="20718" y="1808765"/>
                    <a:pt x="13546" y="1805794"/>
                    <a:pt x="8258" y="1800506"/>
                  </a:cubicBezTo>
                  <a:cubicBezTo>
                    <a:pt x="2971" y="1795218"/>
                    <a:pt x="0" y="1788046"/>
                    <a:pt x="0" y="1780568"/>
                  </a:cubicBezTo>
                  <a:lnTo>
                    <a:pt x="0" y="28196"/>
                  </a:lnTo>
                  <a:cubicBezTo>
                    <a:pt x="0" y="20718"/>
                    <a:pt x="2971" y="13546"/>
                    <a:pt x="8258" y="8258"/>
                  </a:cubicBezTo>
                  <a:cubicBezTo>
                    <a:pt x="13546" y="2971"/>
                    <a:pt x="20718" y="0"/>
                    <a:pt x="28196"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8" id="8"/>
            <p:cNvSpPr txBox="true"/>
            <p:nvPr/>
          </p:nvSpPr>
          <p:spPr>
            <a:xfrm>
              <a:off x="0" y="-38100"/>
              <a:ext cx="3688084" cy="184686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3596120" y="1879562"/>
            <a:ext cx="11832158" cy="631279"/>
          </a:xfrm>
          <a:prstGeom prst="rect">
            <a:avLst/>
          </a:prstGeom>
        </p:spPr>
        <p:txBody>
          <a:bodyPr anchor="t" rtlCol="false" tIns="0" lIns="0" bIns="0" rIns="0">
            <a:spAutoFit/>
          </a:bodyPr>
          <a:lstStyle/>
          <a:p>
            <a:pPr algn="ctr" marL="0" indent="0" lvl="0">
              <a:lnSpc>
                <a:spcPts val="5105"/>
              </a:lnSpc>
              <a:spcBef>
                <a:spcPct val="0"/>
              </a:spcBef>
            </a:pPr>
            <a:r>
              <a:rPr lang="en-US" sz="3646">
                <a:solidFill>
                  <a:srgbClr val="1A5666"/>
                </a:solidFill>
                <a:latin typeface="Allerta Stencil"/>
                <a:ea typeface="Allerta Stencil"/>
                <a:cs typeface="Allerta Stencil"/>
                <a:sym typeface="Allerta Stencil"/>
              </a:rPr>
              <a:t>Hyperparameters</a:t>
            </a:r>
          </a:p>
        </p:txBody>
      </p:sp>
      <p:sp>
        <p:nvSpPr>
          <p:cNvPr name="Freeform 10" id="10"/>
          <p:cNvSpPr/>
          <p:nvPr/>
        </p:nvSpPr>
        <p:spPr>
          <a:xfrm flipH="false" flipV="false" rot="995101">
            <a:off x="385627" y="2730735"/>
            <a:ext cx="2668856" cy="2131749"/>
          </a:xfrm>
          <a:custGeom>
            <a:avLst/>
            <a:gdLst/>
            <a:ahLst/>
            <a:cxnLst/>
            <a:rect r="r" b="b" t="t" l="l"/>
            <a:pathLst>
              <a:path h="2131749" w="2668856">
                <a:moveTo>
                  <a:pt x="0" y="0"/>
                </a:moveTo>
                <a:lnTo>
                  <a:pt x="2668856" y="0"/>
                </a:lnTo>
                <a:lnTo>
                  <a:pt x="2668856" y="2131749"/>
                </a:lnTo>
                <a:lnTo>
                  <a:pt x="0" y="2131749"/>
                </a:lnTo>
                <a:lnTo>
                  <a:pt x="0" y="0"/>
                </a:lnTo>
                <a:close/>
              </a:path>
            </a:pathLst>
          </a:custGeom>
          <a:blipFill>
            <a:blip r:embed="rId6"/>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6229522" y="-3177811"/>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3">
              <a:alphaModFix amt="43999"/>
            </a:blip>
            <a:stretch>
              <a:fillRect l="0" t="0" r="0" b="0"/>
            </a:stretch>
          </a:blipFill>
        </p:spPr>
      </p:sp>
      <p:sp>
        <p:nvSpPr>
          <p:cNvPr name="Freeform 4" id="4"/>
          <p:cNvSpPr/>
          <p:nvPr/>
        </p:nvSpPr>
        <p:spPr>
          <a:xfrm flipH="true" flipV="false" rot="0">
            <a:off x="-1386413" y="1028700"/>
            <a:ext cx="14181290" cy="10545723"/>
          </a:xfrm>
          <a:custGeom>
            <a:avLst/>
            <a:gdLst/>
            <a:ahLst/>
            <a:cxnLst/>
            <a:rect r="r" b="b" t="t" l="l"/>
            <a:pathLst>
              <a:path h="10545723" w="14181290">
                <a:moveTo>
                  <a:pt x="14181289" y="0"/>
                </a:moveTo>
                <a:lnTo>
                  <a:pt x="0" y="0"/>
                </a:lnTo>
                <a:lnTo>
                  <a:pt x="0" y="10545723"/>
                </a:lnTo>
                <a:lnTo>
                  <a:pt x="14181289" y="10545723"/>
                </a:lnTo>
                <a:lnTo>
                  <a:pt x="141812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538232">
            <a:off x="16953572" y="3933609"/>
            <a:ext cx="2668856" cy="2131749"/>
          </a:xfrm>
          <a:custGeom>
            <a:avLst/>
            <a:gdLst/>
            <a:ahLst/>
            <a:cxnLst/>
            <a:rect r="r" b="b" t="t" l="l"/>
            <a:pathLst>
              <a:path h="2131749" w="2668856">
                <a:moveTo>
                  <a:pt x="0" y="0"/>
                </a:moveTo>
                <a:lnTo>
                  <a:pt x="2668856" y="0"/>
                </a:lnTo>
                <a:lnTo>
                  <a:pt x="2668856" y="2131749"/>
                </a:lnTo>
                <a:lnTo>
                  <a:pt x="0" y="2131749"/>
                </a:lnTo>
                <a:lnTo>
                  <a:pt x="0" y="0"/>
                </a:lnTo>
                <a:close/>
              </a:path>
            </a:pathLst>
          </a:custGeom>
          <a:blipFill>
            <a:blip r:embed="rId6"/>
            <a:stretch>
              <a:fillRect l="0" t="0" r="0" b="0"/>
            </a:stretch>
          </a:blipFill>
        </p:spPr>
      </p:sp>
      <p:grpSp>
        <p:nvGrpSpPr>
          <p:cNvPr name="Group 6" id="6"/>
          <p:cNvGrpSpPr/>
          <p:nvPr/>
        </p:nvGrpSpPr>
        <p:grpSpPr>
          <a:xfrm rot="0">
            <a:off x="2142403" y="1565657"/>
            <a:ext cx="14003194" cy="6867653"/>
            <a:chOff x="0" y="0"/>
            <a:chExt cx="3688084" cy="1808765"/>
          </a:xfrm>
        </p:grpSpPr>
        <p:sp>
          <p:nvSpPr>
            <p:cNvPr name="Freeform 7" id="7"/>
            <p:cNvSpPr/>
            <p:nvPr/>
          </p:nvSpPr>
          <p:spPr>
            <a:xfrm flipH="false" flipV="false" rot="0">
              <a:off x="0" y="0"/>
              <a:ext cx="3688084" cy="1808765"/>
            </a:xfrm>
            <a:custGeom>
              <a:avLst/>
              <a:gdLst/>
              <a:ahLst/>
              <a:cxnLst/>
              <a:rect r="r" b="b" t="t" l="l"/>
              <a:pathLst>
                <a:path h="1808765" w="3688084">
                  <a:moveTo>
                    <a:pt x="28196" y="0"/>
                  </a:moveTo>
                  <a:lnTo>
                    <a:pt x="3659888" y="0"/>
                  </a:lnTo>
                  <a:cubicBezTo>
                    <a:pt x="3667366" y="0"/>
                    <a:pt x="3674538" y="2971"/>
                    <a:pt x="3679826" y="8258"/>
                  </a:cubicBezTo>
                  <a:cubicBezTo>
                    <a:pt x="3685113" y="13546"/>
                    <a:pt x="3688084" y="20718"/>
                    <a:pt x="3688084" y="28196"/>
                  </a:cubicBezTo>
                  <a:lnTo>
                    <a:pt x="3688084" y="1780568"/>
                  </a:lnTo>
                  <a:cubicBezTo>
                    <a:pt x="3688084" y="1788046"/>
                    <a:pt x="3685113" y="1795218"/>
                    <a:pt x="3679826" y="1800506"/>
                  </a:cubicBezTo>
                  <a:cubicBezTo>
                    <a:pt x="3674538" y="1805794"/>
                    <a:pt x="3667366" y="1808765"/>
                    <a:pt x="3659888" y="1808765"/>
                  </a:cubicBezTo>
                  <a:lnTo>
                    <a:pt x="28196" y="1808765"/>
                  </a:lnTo>
                  <a:cubicBezTo>
                    <a:pt x="20718" y="1808765"/>
                    <a:pt x="13546" y="1805794"/>
                    <a:pt x="8258" y="1800506"/>
                  </a:cubicBezTo>
                  <a:cubicBezTo>
                    <a:pt x="2971" y="1795218"/>
                    <a:pt x="0" y="1788046"/>
                    <a:pt x="0" y="1780568"/>
                  </a:cubicBezTo>
                  <a:lnTo>
                    <a:pt x="0" y="28196"/>
                  </a:lnTo>
                  <a:cubicBezTo>
                    <a:pt x="0" y="20718"/>
                    <a:pt x="2971" y="13546"/>
                    <a:pt x="8258" y="8258"/>
                  </a:cubicBezTo>
                  <a:cubicBezTo>
                    <a:pt x="13546" y="2971"/>
                    <a:pt x="20718" y="0"/>
                    <a:pt x="28196"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8" id="8"/>
            <p:cNvSpPr txBox="true"/>
            <p:nvPr/>
          </p:nvSpPr>
          <p:spPr>
            <a:xfrm>
              <a:off x="0" y="-38100"/>
              <a:ext cx="3688084" cy="184686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3596120" y="1879562"/>
            <a:ext cx="11832158" cy="631279"/>
          </a:xfrm>
          <a:prstGeom prst="rect">
            <a:avLst/>
          </a:prstGeom>
        </p:spPr>
        <p:txBody>
          <a:bodyPr anchor="t" rtlCol="false" tIns="0" lIns="0" bIns="0" rIns="0">
            <a:spAutoFit/>
          </a:bodyPr>
          <a:lstStyle/>
          <a:p>
            <a:pPr algn="ctr" marL="0" indent="0" lvl="0">
              <a:lnSpc>
                <a:spcPts val="5105"/>
              </a:lnSpc>
              <a:spcBef>
                <a:spcPct val="0"/>
              </a:spcBef>
            </a:pPr>
            <a:r>
              <a:rPr lang="en-US" sz="3646">
                <a:solidFill>
                  <a:srgbClr val="1A5666"/>
                </a:solidFill>
                <a:latin typeface="Allerta Stencil"/>
                <a:ea typeface="Allerta Stencil"/>
                <a:cs typeface="Allerta Stencil"/>
                <a:sym typeface="Allerta Stencil"/>
              </a:rPr>
              <a:t>Quantitative Results</a:t>
            </a:r>
          </a:p>
        </p:txBody>
      </p:sp>
      <p:sp>
        <p:nvSpPr>
          <p:cNvPr name="Freeform 10" id="10"/>
          <p:cNvSpPr/>
          <p:nvPr/>
        </p:nvSpPr>
        <p:spPr>
          <a:xfrm flipH="false" flipV="false" rot="995101">
            <a:off x="385627" y="2730735"/>
            <a:ext cx="2668856" cy="2131749"/>
          </a:xfrm>
          <a:custGeom>
            <a:avLst/>
            <a:gdLst/>
            <a:ahLst/>
            <a:cxnLst/>
            <a:rect r="r" b="b" t="t" l="l"/>
            <a:pathLst>
              <a:path h="2131749" w="2668856">
                <a:moveTo>
                  <a:pt x="0" y="0"/>
                </a:moveTo>
                <a:lnTo>
                  <a:pt x="2668856" y="0"/>
                </a:lnTo>
                <a:lnTo>
                  <a:pt x="2668856" y="2131749"/>
                </a:lnTo>
                <a:lnTo>
                  <a:pt x="0" y="2131749"/>
                </a:lnTo>
                <a:lnTo>
                  <a:pt x="0" y="0"/>
                </a:lnTo>
                <a:close/>
              </a:path>
            </a:pathLst>
          </a:custGeom>
          <a:blipFill>
            <a:blip r:embed="rId6"/>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9815361" y="3780785"/>
            <a:ext cx="11885100" cy="9810610"/>
          </a:xfrm>
          <a:custGeom>
            <a:avLst/>
            <a:gdLst/>
            <a:ahLst/>
            <a:cxnLst/>
            <a:rect r="r" b="b" t="t" l="l"/>
            <a:pathLst>
              <a:path h="9810610" w="11885100">
                <a:moveTo>
                  <a:pt x="0" y="0"/>
                </a:moveTo>
                <a:lnTo>
                  <a:pt x="11885100" y="0"/>
                </a:lnTo>
                <a:lnTo>
                  <a:pt x="11885100" y="9810610"/>
                </a:lnTo>
                <a:lnTo>
                  <a:pt x="0" y="98106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82677" y="400031"/>
            <a:ext cx="6565354" cy="4743469"/>
          </a:xfrm>
          <a:custGeom>
            <a:avLst/>
            <a:gdLst/>
            <a:ahLst/>
            <a:cxnLst/>
            <a:rect r="r" b="b" t="t" l="l"/>
            <a:pathLst>
              <a:path h="4743469" w="6565354">
                <a:moveTo>
                  <a:pt x="0" y="0"/>
                </a:moveTo>
                <a:lnTo>
                  <a:pt x="6565354" y="0"/>
                </a:lnTo>
                <a:lnTo>
                  <a:pt x="6565354" y="4743469"/>
                </a:lnTo>
                <a:lnTo>
                  <a:pt x="0" y="4743469"/>
                </a:lnTo>
                <a:lnTo>
                  <a:pt x="0" y="0"/>
                </a:lnTo>
                <a:close/>
              </a:path>
            </a:pathLst>
          </a:custGeom>
          <a:blipFill>
            <a:blip r:embed="rId6">
              <a:alphaModFix amt="43999"/>
            </a:blip>
            <a:stretch>
              <a:fillRect l="0" t="0" r="0" b="0"/>
            </a:stretch>
          </a:blipFill>
        </p:spPr>
      </p:sp>
      <p:grpSp>
        <p:nvGrpSpPr>
          <p:cNvPr name="Group 5" id="5"/>
          <p:cNvGrpSpPr/>
          <p:nvPr/>
        </p:nvGrpSpPr>
        <p:grpSpPr>
          <a:xfrm rot="0">
            <a:off x="383998" y="126052"/>
            <a:ext cx="8560996" cy="9974197"/>
            <a:chOff x="0" y="0"/>
            <a:chExt cx="2184468" cy="2545068"/>
          </a:xfrm>
        </p:grpSpPr>
        <p:sp>
          <p:nvSpPr>
            <p:cNvPr name="Freeform 6" id="6"/>
            <p:cNvSpPr/>
            <p:nvPr/>
          </p:nvSpPr>
          <p:spPr>
            <a:xfrm flipH="false" flipV="false" rot="0">
              <a:off x="0" y="0"/>
              <a:ext cx="2184468" cy="2545068"/>
            </a:xfrm>
            <a:custGeom>
              <a:avLst/>
              <a:gdLst/>
              <a:ahLst/>
              <a:cxnLst/>
              <a:rect r="r" b="b" t="t" l="l"/>
              <a:pathLst>
                <a:path h="2545068" w="2184468">
                  <a:moveTo>
                    <a:pt x="46121" y="0"/>
                  </a:moveTo>
                  <a:lnTo>
                    <a:pt x="2138348" y="0"/>
                  </a:lnTo>
                  <a:cubicBezTo>
                    <a:pt x="2150580" y="0"/>
                    <a:pt x="2162311" y="4859"/>
                    <a:pt x="2170960" y="13508"/>
                  </a:cubicBezTo>
                  <a:cubicBezTo>
                    <a:pt x="2179609" y="22158"/>
                    <a:pt x="2184468" y="33889"/>
                    <a:pt x="2184468" y="46121"/>
                  </a:cubicBezTo>
                  <a:lnTo>
                    <a:pt x="2184468" y="2498948"/>
                  </a:lnTo>
                  <a:cubicBezTo>
                    <a:pt x="2184468" y="2511180"/>
                    <a:pt x="2179609" y="2522911"/>
                    <a:pt x="2170960" y="2531560"/>
                  </a:cubicBezTo>
                  <a:cubicBezTo>
                    <a:pt x="2162311" y="2540209"/>
                    <a:pt x="2150580" y="2545068"/>
                    <a:pt x="2138348" y="2545068"/>
                  </a:cubicBezTo>
                  <a:lnTo>
                    <a:pt x="46121" y="2545068"/>
                  </a:lnTo>
                  <a:cubicBezTo>
                    <a:pt x="33889" y="2545068"/>
                    <a:pt x="22158" y="2540209"/>
                    <a:pt x="13508" y="2531560"/>
                  </a:cubicBezTo>
                  <a:cubicBezTo>
                    <a:pt x="4859" y="2522911"/>
                    <a:pt x="0" y="2511180"/>
                    <a:pt x="0" y="2498948"/>
                  </a:cubicBezTo>
                  <a:lnTo>
                    <a:pt x="0" y="46121"/>
                  </a:lnTo>
                  <a:cubicBezTo>
                    <a:pt x="0" y="33889"/>
                    <a:pt x="4859" y="22158"/>
                    <a:pt x="13508" y="13508"/>
                  </a:cubicBezTo>
                  <a:cubicBezTo>
                    <a:pt x="22158" y="4859"/>
                    <a:pt x="33889" y="0"/>
                    <a:pt x="46121"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7" id="7"/>
            <p:cNvSpPr txBox="true"/>
            <p:nvPr/>
          </p:nvSpPr>
          <p:spPr>
            <a:xfrm>
              <a:off x="0" y="-38100"/>
              <a:ext cx="2184468" cy="258316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9815361" y="1980934"/>
            <a:ext cx="7627691" cy="6325133"/>
          </a:xfrm>
          <a:custGeom>
            <a:avLst/>
            <a:gdLst/>
            <a:ahLst/>
            <a:cxnLst/>
            <a:rect r="r" b="b" t="t" l="l"/>
            <a:pathLst>
              <a:path h="6325133" w="7627691">
                <a:moveTo>
                  <a:pt x="0" y="0"/>
                </a:moveTo>
                <a:lnTo>
                  <a:pt x="7627691" y="0"/>
                </a:lnTo>
                <a:lnTo>
                  <a:pt x="7627691" y="6325132"/>
                </a:lnTo>
                <a:lnTo>
                  <a:pt x="0" y="6325132"/>
                </a:lnTo>
                <a:lnTo>
                  <a:pt x="0" y="0"/>
                </a:lnTo>
                <a:close/>
              </a:path>
            </a:pathLst>
          </a:custGeom>
          <a:blipFill>
            <a:blip r:embed="rId7"/>
            <a:stretch>
              <a:fillRect l="0" t="0" r="0" b="0"/>
            </a:stretch>
          </a:blipFill>
        </p:spPr>
      </p:sp>
      <p:sp>
        <p:nvSpPr>
          <p:cNvPr name="TextBox 9" id="9"/>
          <p:cNvSpPr txBox="true"/>
          <p:nvPr/>
        </p:nvSpPr>
        <p:spPr>
          <a:xfrm rot="0">
            <a:off x="383998" y="485756"/>
            <a:ext cx="8144457" cy="682084"/>
          </a:xfrm>
          <a:prstGeom prst="rect">
            <a:avLst/>
          </a:prstGeom>
        </p:spPr>
        <p:txBody>
          <a:bodyPr anchor="t" rtlCol="false" tIns="0" lIns="0" bIns="0" rIns="0">
            <a:spAutoFit/>
          </a:bodyPr>
          <a:lstStyle/>
          <a:p>
            <a:pPr algn="ctr" marL="0" indent="0" lvl="0">
              <a:lnSpc>
                <a:spcPts val="5205"/>
              </a:lnSpc>
              <a:spcBef>
                <a:spcPct val="0"/>
              </a:spcBef>
            </a:pPr>
            <a:r>
              <a:rPr lang="en-US" sz="5053">
                <a:solidFill>
                  <a:srgbClr val="1A5666"/>
                </a:solidFill>
                <a:latin typeface="Allerta Stencil"/>
                <a:ea typeface="Allerta Stencil"/>
                <a:cs typeface="Allerta Stencil"/>
                <a:sym typeface="Allerta Stencil"/>
              </a:rPr>
              <a:t>Qualitative Results (1)</a:t>
            </a:r>
          </a:p>
        </p:txBody>
      </p:sp>
      <p:sp>
        <p:nvSpPr>
          <p:cNvPr name="TextBox 10" id="10"/>
          <p:cNvSpPr txBox="true"/>
          <p:nvPr/>
        </p:nvSpPr>
        <p:spPr>
          <a:xfrm rot="0">
            <a:off x="909676" y="1783766"/>
            <a:ext cx="7482470" cy="4442460"/>
          </a:xfrm>
          <a:prstGeom prst="rect">
            <a:avLst/>
          </a:prstGeom>
        </p:spPr>
        <p:txBody>
          <a:bodyPr anchor="t" rtlCol="false" tIns="0" lIns="0" bIns="0" rIns="0">
            <a:spAutoFit/>
          </a:bodyPr>
          <a:lstStyle/>
          <a:p>
            <a:pPr algn="just">
              <a:lnSpc>
                <a:spcPts val="2940"/>
              </a:lnSpc>
            </a:pPr>
            <a:r>
              <a:rPr lang="en-US" sz="2100" b="true">
                <a:solidFill>
                  <a:srgbClr val="1A5666"/>
                </a:solidFill>
                <a:latin typeface="Proxima Nova Bold"/>
                <a:ea typeface="Proxima Nova Bold"/>
                <a:cs typeface="Proxima Nova Bold"/>
                <a:sym typeface="Proxima Nova Bold"/>
              </a:rPr>
              <a:t>Illustration of Sequential Multi-Conditional Image Generation by our model</a:t>
            </a:r>
          </a:p>
          <a:p>
            <a:pPr algn="just">
              <a:lnSpc>
                <a:spcPts val="2940"/>
              </a:lnSpc>
            </a:pPr>
          </a:p>
          <a:p>
            <a:pPr algn="just">
              <a:lnSpc>
                <a:spcPts val="2940"/>
              </a:lnSpc>
            </a:pPr>
            <a:r>
              <a:rPr lang="en-US" sz="2100">
                <a:solidFill>
                  <a:srgbClr val="1A5666"/>
                </a:solidFill>
                <a:latin typeface="Proxima Nova"/>
                <a:ea typeface="Proxima Nova"/>
                <a:cs typeface="Proxima Nova"/>
                <a:sym typeface="Proxima Nova"/>
              </a:rPr>
              <a:t>shows a sequence of image generation to better illustrates our model's ability to integrate multiple conditions progressively (Sketch → Sketch + Text Prompt → Sketch + Text Prompt + Segmentation Map), demonstrating how our proposed framework is able to add additional constraints refine the output while preserving visual coherence.</a:t>
            </a:r>
          </a:p>
          <a:p>
            <a:pPr algn="just">
              <a:lnSpc>
                <a:spcPts val="2940"/>
              </a:lnSpc>
            </a:pPr>
          </a:p>
          <a:p>
            <a:pPr algn="just">
              <a:lnSpc>
                <a:spcPts val="2940"/>
              </a:lnSpc>
            </a:pPr>
          </a:p>
          <a:p>
            <a:pPr algn="just">
              <a:lnSpc>
                <a:spcPts val="2940"/>
              </a:lnSpc>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746240" y="4614176"/>
            <a:ext cx="14876002" cy="12333558"/>
          </a:xfrm>
          <a:custGeom>
            <a:avLst/>
            <a:gdLst/>
            <a:ahLst/>
            <a:cxnLst/>
            <a:rect r="r" b="b" t="t" l="l"/>
            <a:pathLst>
              <a:path h="12333558" w="14876002">
                <a:moveTo>
                  <a:pt x="0" y="0"/>
                </a:moveTo>
                <a:lnTo>
                  <a:pt x="14876001" y="0"/>
                </a:lnTo>
                <a:lnTo>
                  <a:pt x="14876001" y="12333558"/>
                </a:lnTo>
                <a:lnTo>
                  <a:pt x="0" y="123335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876414" y="942975"/>
            <a:ext cx="10535172" cy="770344"/>
          </a:xfrm>
          <a:prstGeom prst="rect">
            <a:avLst/>
          </a:prstGeom>
        </p:spPr>
        <p:txBody>
          <a:bodyPr anchor="t" rtlCol="false" tIns="0" lIns="0" bIns="0" rIns="0">
            <a:spAutoFit/>
          </a:bodyPr>
          <a:lstStyle/>
          <a:p>
            <a:pPr algn="ctr" marL="0" indent="0" lvl="0">
              <a:lnSpc>
                <a:spcPts val="6365"/>
              </a:lnSpc>
              <a:spcBef>
                <a:spcPct val="0"/>
              </a:spcBef>
            </a:pPr>
            <a:r>
              <a:rPr lang="en-US" sz="4546">
                <a:solidFill>
                  <a:srgbClr val="1A5666"/>
                </a:solidFill>
                <a:latin typeface="Allerta Stencil"/>
                <a:ea typeface="Allerta Stencil"/>
                <a:cs typeface="Allerta Stencil"/>
                <a:sym typeface="Allerta Stencil"/>
              </a:rPr>
              <a:t>Qualitative Results (2)</a:t>
            </a:r>
          </a:p>
        </p:txBody>
      </p:sp>
      <p:sp>
        <p:nvSpPr>
          <p:cNvPr name="Freeform 5" id="5"/>
          <p:cNvSpPr/>
          <p:nvPr/>
        </p:nvSpPr>
        <p:spPr>
          <a:xfrm flipH="false" flipV="false" rot="0">
            <a:off x="-5832008" y="-1629595"/>
            <a:ext cx="8144904" cy="5884693"/>
          </a:xfrm>
          <a:custGeom>
            <a:avLst/>
            <a:gdLst/>
            <a:ahLst/>
            <a:cxnLst/>
            <a:rect r="r" b="b" t="t" l="l"/>
            <a:pathLst>
              <a:path h="5884693" w="8144904">
                <a:moveTo>
                  <a:pt x="0" y="0"/>
                </a:moveTo>
                <a:lnTo>
                  <a:pt x="8144903" y="0"/>
                </a:lnTo>
                <a:lnTo>
                  <a:pt x="8144903" y="5884693"/>
                </a:lnTo>
                <a:lnTo>
                  <a:pt x="0" y="5884693"/>
                </a:lnTo>
                <a:lnTo>
                  <a:pt x="0" y="0"/>
                </a:lnTo>
                <a:close/>
              </a:path>
            </a:pathLst>
          </a:custGeom>
          <a:blipFill>
            <a:blip r:embed="rId5">
              <a:alphaModFix amt="43999"/>
            </a:blip>
            <a:stretch>
              <a:fillRect l="0" t="0" r="0" b="0"/>
            </a:stretch>
          </a:blipFill>
        </p:spPr>
      </p:sp>
      <p:sp>
        <p:nvSpPr>
          <p:cNvPr name="Freeform 6" id="6"/>
          <p:cNvSpPr/>
          <p:nvPr/>
        </p:nvSpPr>
        <p:spPr>
          <a:xfrm flipH="false" flipV="false" rot="0">
            <a:off x="4980424" y="3125156"/>
            <a:ext cx="7723546" cy="6085519"/>
          </a:xfrm>
          <a:custGeom>
            <a:avLst/>
            <a:gdLst/>
            <a:ahLst/>
            <a:cxnLst/>
            <a:rect r="r" b="b" t="t" l="l"/>
            <a:pathLst>
              <a:path h="6085519" w="7723546">
                <a:moveTo>
                  <a:pt x="0" y="0"/>
                </a:moveTo>
                <a:lnTo>
                  <a:pt x="7723546" y="0"/>
                </a:lnTo>
                <a:lnTo>
                  <a:pt x="7723546" y="6085519"/>
                </a:lnTo>
                <a:lnTo>
                  <a:pt x="0" y="6085519"/>
                </a:lnTo>
                <a:lnTo>
                  <a:pt x="0" y="0"/>
                </a:lnTo>
                <a:close/>
              </a:path>
            </a:pathLst>
          </a:custGeom>
          <a:blipFill>
            <a:blip r:embed="rId6"/>
            <a:stretch>
              <a:fillRect l="0" t="0" r="0" b="0"/>
            </a:stretch>
          </a:blipFill>
        </p:spPr>
      </p:sp>
      <p:sp>
        <p:nvSpPr>
          <p:cNvPr name="TextBox 7" id="7"/>
          <p:cNvSpPr txBox="true"/>
          <p:nvPr/>
        </p:nvSpPr>
        <p:spPr>
          <a:xfrm rot="0">
            <a:off x="4980424" y="2436383"/>
            <a:ext cx="12672430" cy="356235"/>
          </a:xfrm>
          <a:prstGeom prst="rect">
            <a:avLst/>
          </a:prstGeom>
        </p:spPr>
        <p:txBody>
          <a:bodyPr anchor="t" rtlCol="false" tIns="0" lIns="0" bIns="0" rIns="0">
            <a:spAutoFit/>
          </a:bodyPr>
          <a:lstStyle/>
          <a:p>
            <a:pPr algn="just">
              <a:lnSpc>
                <a:spcPts val="2940"/>
              </a:lnSpc>
            </a:pPr>
            <a:r>
              <a:rPr lang="en-US" sz="2100" b="true">
                <a:solidFill>
                  <a:srgbClr val="1A5666"/>
                </a:solidFill>
                <a:latin typeface="Proxima Nova Bold"/>
                <a:ea typeface="Proxima Nova Bold"/>
                <a:cs typeface="Proxima Nova Bold"/>
                <a:sym typeface="Proxima Nova Bold"/>
              </a:rPr>
              <a:t>Segmentation Map + Text Prompt, Multi-Conditional Image Generation Result</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746240" y="4614176"/>
            <a:ext cx="14876002" cy="12333558"/>
          </a:xfrm>
          <a:custGeom>
            <a:avLst/>
            <a:gdLst/>
            <a:ahLst/>
            <a:cxnLst/>
            <a:rect r="r" b="b" t="t" l="l"/>
            <a:pathLst>
              <a:path h="12333558" w="14876002">
                <a:moveTo>
                  <a:pt x="0" y="0"/>
                </a:moveTo>
                <a:lnTo>
                  <a:pt x="14876001" y="0"/>
                </a:lnTo>
                <a:lnTo>
                  <a:pt x="14876001" y="12333558"/>
                </a:lnTo>
                <a:lnTo>
                  <a:pt x="0" y="123335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876414" y="942975"/>
            <a:ext cx="10535172" cy="770344"/>
          </a:xfrm>
          <a:prstGeom prst="rect">
            <a:avLst/>
          </a:prstGeom>
        </p:spPr>
        <p:txBody>
          <a:bodyPr anchor="t" rtlCol="false" tIns="0" lIns="0" bIns="0" rIns="0">
            <a:spAutoFit/>
          </a:bodyPr>
          <a:lstStyle/>
          <a:p>
            <a:pPr algn="ctr" marL="0" indent="0" lvl="0">
              <a:lnSpc>
                <a:spcPts val="6365"/>
              </a:lnSpc>
              <a:spcBef>
                <a:spcPct val="0"/>
              </a:spcBef>
            </a:pPr>
            <a:r>
              <a:rPr lang="en-US" sz="4546">
                <a:solidFill>
                  <a:srgbClr val="1A5666"/>
                </a:solidFill>
                <a:latin typeface="Allerta Stencil"/>
                <a:ea typeface="Allerta Stencil"/>
                <a:cs typeface="Allerta Stencil"/>
                <a:sym typeface="Allerta Stencil"/>
              </a:rPr>
              <a:t>Qualitative Results (3)</a:t>
            </a:r>
          </a:p>
        </p:txBody>
      </p:sp>
      <p:sp>
        <p:nvSpPr>
          <p:cNvPr name="Freeform 5" id="5"/>
          <p:cNvSpPr/>
          <p:nvPr/>
        </p:nvSpPr>
        <p:spPr>
          <a:xfrm flipH="false" flipV="false" rot="0">
            <a:off x="-5832008" y="-1629595"/>
            <a:ext cx="8144904" cy="5884693"/>
          </a:xfrm>
          <a:custGeom>
            <a:avLst/>
            <a:gdLst/>
            <a:ahLst/>
            <a:cxnLst/>
            <a:rect r="r" b="b" t="t" l="l"/>
            <a:pathLst>
              <a:path h="5884693" w="8144904">
                <a:moveTo>
                  <a:pt x="0" y="0"/>
                </a:moveTo>
                <a:lnTo>
                  <a:pt x="8144903" y="0"/>
                </a:lnTo>
                <a:lnTo>
                  <a:pt x="8144903" y="5884693"/>
                </a:lnTo>
                <a:lnTo>
                  <a:pt x="0" y="5884693"/>
                </a:lnTo>
                <a:lnTo>
                  <a:pt x="0" y="0"/>
                </a:lnTo>
                <a:close/>
              </a:path>
            </a:pathLst>
          </a:custGeom>
          <a:blipFill>
            <a:blip r:embed="rId5">
              <a:alphaModFix amt="43999"/>
            </a:blip>
            <a:stretch>
              <a:fillRect l="0" t="0" r="0" b="0"/>
            </a:stretch>
          </a:blipFill>
        </p:spPr>
      </p:sp>
      <p:sp>
        <p:nvSpPr>
          <p:cNvPr name="Freeform 6" id="6"/>
          <p:cNvSpPr/>
          <p:nvPr/>
        </p:nvSpPr>
        <p:spPr>
          <a:xfrm flipH="false" flipV="false" rot="0">
            <a:off x="4980424" y="3125156"/>
            <a:ext cx="7723546" cy="6085519"/>
          </a:xfrm>
          <a:custGeom>
            <a:avLst/>
            <a:gdLst/>
            <a:ahLst/>
            <a:cxnLst/>
            <a:rect r="r" b="b" t="t" l="l"/>
            <a:pathLst>
              <a:path h="6085519" w="7723546">
                <a:moveTo>
                  <a:pt x="0" y="0"/>
                </a:moveTo>
                <a:lnTo>
                  <a:pt x="7723546" y="0"/>
                </a:lnTo>
                <a:lnTo>
                  <a:pt x="7723546" y="6085519"/>
                </a:lnTo>
                <a:lnTo>
                  <a:pt x="0" y="6085519"/>
                </a:lnTo>
                <a:lnTo>
                  <a:pt x="0" y="0"/>
                </a:lnTo>
                <a:close/>
              </a:path>
            </a:pathLst>
          </a:custGeom>
          <a:blipFill>
            <a:blip r:embed="rId6"/>
            <a:stretch>
              <a:fillRect l="0" t="0" r="0" b="0"/>
            </a:stretch>
          </a:blipFill>
        </p:spPr>
      </p:sp>
      <p:sp>
        <p:nvSpPr>
          <p:cNvPr name="TextBox 7" id="7"/>
          <p:cNvSpPr txBox="true"/>
          <p:nvPr/>
        </p:nvSpPr>
        <p:spPr>
          <a:xfrm rot="0">
            <a:off x="4980424" y="2436383"/>
            <a:ext cx="12672430" cy="356235"/>
          </a:xfrm>
          <a:prstGeom prst="rect">
            <a:avLst/>
          </a:prstGeom>
        </p:spPr>
        <p:txBody>
          <a:bodyPr anchor="t" rtlCol="false" tIns="0" lIns="0" bIns="0" rIns="0">
            <a:spAutoFit/>
          </a:bodyPr>
          <a:lstStyle/>
          <a:p>
            <a:pPr algn="just">
              <a:lnSpc>
                <a:spcPts val="2940"/>
              </a:lnSpc>
            </a:pPr>
            <a:r>
              <a:rPr lang="en-US" sz="2100" b="true">
                <a:solidFill>
                  <a:srgbClr val="1A5666"/>
                </a:solidFill>
                <a:latin typeface="Proxima Nova Bold"/>
                <a:ea typeface="Proxima Nova Bold"/>
                <a:cs typeface="Proxima Nova Bold"/>
                <a:sym typeface="Proxima Nova Bold"/>
              </a:rPr>
              <a:t>Sketch + Segmentation Map, Multi-Conditional Image Generation Result</a:t>
            </a:r>
          </a:p>
        </p:txBody>
      </p:sp>
      <p:sp>
        <p:nvSpPr>
          <p:cNvPr name="Freeform 8" id="8"/>
          <p:cNvSpPr/>
          <p:nvPr/>
        </p:nvSpPr>
        <p:spPr>
          <a:xfrm flipH="false" flipV="false" rot="0">
            <a:off x="4980424" y="3125156"/>
            <a:ext cx="7723546" cy="6153199"/>
          </a:xfrm>
          <a:custGeom>
            <a:avLst/>
            <a:gdLst/>
            <a:ahLst/>
            <a:cxnLst/>
            <a:rect r="r" b="b" t="t" l="l"/>
            <a:pathLst>
              <a:path h="6153199" w="7723546">
                <a:moveTo>
                  <a:pt x="0" y="0"/>
                </a:moveTo>
                <a:lnTo>
                  <a:pt x="7723546" y="0"/>
                </a:lnTo>
                <a:lnTo>
                  <a:pt x="7723546" y="6153199"/>
                </a:lnTo>
                <a:lnTo>
                  <a:pt x="0" y="6153199"/>
                </a:lnTo>
                <a:lnTo>
                  <a:pt x="0" y="0"/>
                </a:lnTo>
                <a:close/>
              </a:path>
            </a:pathLst>
          </a:custGeom>
          <a:blipFill>
            <a:blip r:embed="rId7"/>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746240" y="4614176"/>
            <a:ext cx="14876002" cy="12333558"/>
          </a:xfrm>
          <a:custGeom>
            <a:avLst/>
            <a:gdLst/>
            <a:ahLst/>
            <a:cxnLst/>
            <a:rect r="r" b="b" t="t" l="l"/>
            <a:pathLst>
              <a:path h="12333558" w="14876002">
                <a:moveTo>
                  <a:pt x="0" y="0"/>
                </a:moveTo>
                <a:lnTo>
                  <a:pt x="14876001" y="0"/>
                </a:lnTo>
                <a:lnTo>
                  <a:pt x="14876001" y="12333558"/>
                </a:lnTo>
                <a:lnTo>
                  <a:pt x="0" y="123335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32008" y="-1629595"/>
            <a:ext cx="8144904" cy="5884693"/>
          </a:xfrm>
          <a:custGeom>
            <a:avLst/>
            <a:gdLst/>
            <a:ahLst/>
            <a:cxnLst/>
            <a:rect r="r" b="b" t="t" l="l"/>
            <a:pathLst>
              <a:path h="5884693" w="8144904">
                <a:moveTo>
                  <a:pt x="0" y="0"/>
                </a:moveTo>
                <a:lnTo>
                  <a:pt x="8144903" y="0"/>
                </a:lnTo>
                <a:lnTo>
                  <a:pt x="8144903" y="5884693"/>
                </a:lnTo>
                <a:lnTo>
                  <a:pt x="0" y="5884693"/>
                </a:lnTo>
                <a:lnTo>
                  <a:pt x="0" y="0"/>
                </a:lnTo>
                <a:close/>
              </a:path>
            </a:pathLst>
          </a:custGeom>
          <a:blipFill>
            <a:blip r:embed="rId5">
              <a:alphaModFix amt="43999"/>
            </a:blip>
            <a:stretch>
              <a:fillRect l="0" t="0" r="0" b="0"/>
            </a:stretch>
          </a:blipFill>
        </p:spPr>
      </p:sp>
      <p:sp>
        <p:nvSpPr>
          <p:cNvPr name="Freeform 5" id="5"/>
          <p:cNvSpPr/>
          <p:nvPr/>
        </p:nvSpPr>
        <p:spPr>
          <a:xfrm flipH="false" flipV="false" rot="0">
            <a:off x="4980424" y="3125156"/>
            <a:ext cx="7723546" cy="6085519"/>
          </a:xfrm>
          <a:custGeom>
            <a:avLst/>
            <a:gdLst/>
            <a:ahLst/>
            <a:cxnLst/>
            <a:rect r="r" b="b" t="t" l="l"/>
            <a:pathLst>
              <a:path h="6085519" w="7723546">
                <a:moveTo>
                  <a:pt x="0" y="0"/>
                </a:moveTo>
                <a:lnTo>
                  <a:pt x="7723546" y="0"/>
                </a:lnTo>
                <a:lnTo>
                  <a:pt x="7723546" y="6085519"/>
                </a:lnTo>
                <a:lnTo>
                  <a:pt x="0" y="6085519"/>
                </a:lnTo>
                <a:lnTo>
                  <a:pt x="0" y="0"/>
                </a:lnTo>
                <a:close/>
              </a:path>
            </a:pathLst>
          </a:custGeom>
          <a:blipFill>
            <a:blip r:embed="rId6"/>
            <a:stretch>
              <a:fillRect l="0" t="0" r="0" b="0"/>
            </a:stretch>
          </a:blipFill>
        </p:spPr>
      </p:sp>
      <p:sp>
        <p:nvSpPr>
          <p:cNvPr name="Freeform 6" id="6"/>
          <p:cNvSpPr/>
          <p:nvPr/>
        </p:nvSpPr>
        <p:spPr>
          <a:xfrm flipH="false" flipV="false" rot="0">
            <a:off x="4980424" y="3125156"/>
            <a:ext cx="7723546" cy="6153199"/>
          </a:xfrm>
          <a:custGeom>
            <a:avLst/>
            <a:gdLst/>
            <a:ahLst/>
            <a:cxnLst/>
            <a:rect r="r" b="b" t="t" l="l"/>
            <a:pathLst>
              <a:path h="6153199" w="7723546">
                <a:moveTo>
                  <a:pt x="0" y="0"/>
                </a:moveTo>
                <a:lnTo>
                  <a:pt x="7723546" y="0"/>
                </a:lnTo>
                <a:lnTo>
                  <a:pt x="7723546" y="6153199"/>
                </a:lnTo>
                <a:lnTo>
                  <a:pt x="0" y="6153199"/>
                </a:lnTo>
                <a:lnTo>
                  <a:pt x="0" y="0"/>
                </a:lnTo>
                <a:close/>
              </a:path>
            </a:pathLst>
          </a:custGeom>
          <a:blipFill>
            <a:blip r:embed="rId7"/>
            <a:stretch>
              <a:fillRect l="0" t="0" r="0" b="0"/>
            </a:stretch>
          </a:blipFill>
        </p:spPr>
      </p:sp>
      <p:sp>
        <p:nvSpPr>
          <p:cNvPr name="Freeform 7" id="7"/>
          <p:cNvSpPr/>
          <p:nvPr/>
        </p:nvSpPr>
        <p:spPr>
          <a:xfrm flipH="false" flipV="false" rot="0">
            <a:off x="4980424" y="3125156"/>
            <a:ext cx="7794204" cy="6133144"/>
          </a:xfrm>
          <a:custGeom>
            <a:avLst/>
            <a:gdLst/>
            <a:ahLst/>
            <a:cxnLst/>
            <a:rect r="r" b="b" t="t" l="l"/>
            <a:pathLst>
              <a:path h="6133144" w="7794204">
                <a:moveTo>
                  <a:pt x="0" y="0"/>
                </a:moveTo>
                <a:lnTo>
                  <a:pt x="7794204" y="0"/>
                </a:lnTo>
                <a:lnTo>
                  <a:pt x="7794204" y="6133144"/>
                </a:lnTo>
                <a:lnTo>
                  <a:pt x="0" y="6133144"/>
                </a:lnTo>
                <a:lnTo>
                  <a:pt x="0" y="0"/>
                </a:lnTo>
                <a:close/>
              </a:path>
            </a:pathLst>
          </a:custGeom>
          <a:blipFill>
            <a:blip r:embed="rId8"/>
            <a:stretch>
              <a:fillRect l="0" t="0" r="0" b="0"/>
            </a:stretch>
          </a:blipFill>
        </p:spPr>
      </p:sp>
      <p:sp>
        <p:nvSpPr>
          <p:cNvPr name="TextBox 8" id="8"/>
          <p:cNvSpPr txBox="true"/>
          <p:nvPr/>
        </p:nvSpPr>
        <p:spPr>
          <a:xfrm rot="0">
            <a:off x="3876414" y="942975"/>
            <a:ext cx="10535172" cy="770344"/>
          </a:xfrm>
          <a:prstGeom prst="rect">
            <a:avLst/>
          </a:prstGeom>
        </p:spPr>
        <p:txBody>
          <a:bodyPr anchor="t" rtlCol="false" tIns="0" lIns="0" bIns="0" rIns="0">
            <a:spAutoFit/>
          </a:bodyPr>
          <a:lstStyle/>
          <a:p>
            <a:pPr algn="ctr" marL="0" indent="0" lvl="0">
              <a:lnSpc>
                <a:spcPts val="6365"/>
              </a:lnSpc>
              <a:spcBef>
                <a:spcPct val="0"/>
              </a:spcBef>
            </a:pPr>
            <a:r>
              <a:rPr lang="en-US" sz="4546">
                <a:solidFill>
                  <a:srgbClr val="1A5666"/>
                </a:solidFill>
                <a:latin typeface="Allerta Stencil"/>
                <a:ea typeface="Allerta Stencil"/>
                <a:cs typeface="Allerta Stencil"/>
                <a:sym typeface="Allerta Stencil"/>
              </a:rPr>
              <a:t>Qualitative Results (4)</a:t>
            </a:r>
          </a:p>
        </p:txBody>
      </p:sp>
      <p:sp>
        <p:nvSpPr>
          <p:cNvPr name="TextBox 9" id="9"/>
          <p:cNvSpPr txBox="true"/>
          <p:nvPr/>
        </p:nvSpPr>
        <p:spPr>
          <a:xfrm rot="0">
            <a:off x="4980424" y="2436383"/>
            <a:ext cx="12672430" cy="356235"/>
          </a:xfrm>
          <a:prstGeom prst="rect">
            <a:avLst/>
          </a:prstGeom>
        </p:spPr>
        <p:txBody>
          <a:bodyPr anchor="t" rtlCol="false" tIns="0" lIns="0" bIns="0" rIns="0">
            <a:spAutoFit/>
          </a:bodyPr>
          <a:lstStyle/>
          <a:p>
            <a:pPr algn="just">
              <a:lnSpc>
                <a:spcPts val="2940"/>
              </a:lnSpc>
            </a:pPr>
            <a:r>
              <a:rPr lang="en-US" sz="2100" b="true">
                <a:solidFill>
                  <a:srgbClr val="1A5666"/>
                </a:solidFill>
                <a:latin typeface="Proxima Nova Bold"/>
                <a:ea typeface="Proxima Nova Bold"/>
                <a:cs typeface="Proxima Nova Bold"/>
                <a:sym typeface="Proxima Nova Bold"/>
              </a:rPr>
              <a:t>Face ID + Landmark + Text Prompt, Multi-Conditional Image Generation Result</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746240" y="4614176"/>
            <a:ext cx="14876002" cy="12333558"/>
          </a:xfrm>
          <a:custGeom>
            <a:avLst/>
            <a:gdLst/>
            <a:ahLst/>
            <a:cxnLst/>
            <a:rect r="r" b="b" t="t" l="l"/>
            <a:pathLst>
              <a:path h="12333558" w="14876002">
                <a:moveTo>
                  <a:pt x="0" y="0"/>
                </a:moveTo>
                <a:lnTo>
                  <a:pt x="14876001" y="0"/>
                </a:lnTo>
                <a:lnTo>
                  <a:pt x="14876001" y="12333558"/>
                </a:lnTo>
                <a:lnTo>
                  <a:pt x="0" y="123335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32008" y="-1629595"/>
            <a:ext cx="8144904" cy="5884693"/>
          </a:xfrm>
          <a:custGeom>
            <a:avLst/>
            <a:gdLst/>
            <a:ahLst/>
            <a:cxnLst/>
            <a:rect r="r" b="b" t="t" l="l"/>
            <a:pathLst>
              <a:path h="5884693" w="8144904">
                <a:moveTo>
                  <a:pt x="0" y="0"/>
                </a:moveTo>
                <a:lnTo>
                  <a:pt x="8144903" y="0"/>
                </a:lnTo>
                <a:lnTo>
                  <a:pt x="8144903" y="5884693"/>
                </a:lnTo>
                <a:lnTo>
                  <a:pt x="0" y="5884693"/>
                </a:lnTo>
                <a:lnTo>
                  <a:pt x="0" y="0"/>
                </a:lnTo>
                <a:close/>
              </a:path>
            </a:pathLst>
          </a:custGeom>
          <a:blipFill>
            <a:blip r:embed="rId5">
              <a:alphaModFix amt="43999"/>
            </a:blip>
            <a:stretch>
              <a:fillRect l="0" t="0" r="0" b="0"/>
            </a:stretch>
          </a:blipFill>
        </p:spPr>
      </p:sp>
      <p:sp>
        <p:nvSpPr>
          <p:cNvPr name="Freeform 5" id="5"/>
          <p:cNvSpPr/>
          <p:nvPr/>
        </p:nvSpPr>
        <p:spPr>
          <a:xfrm flipH="false" flipV="false" rot="0">
            <a:off x="4980424" y="3125156"/>
            <a:ext cx="7723546" cy="6085519"/>
          </a:xfrm>
          <a:custGeom>
            <a:avLst/>
            <a:gdLst/>
            <a:ahLst/>
            <a:cxnLst/>
            <a:rect r="r" b="b" t="t" l="l"/>
            <a:pathLst>
              <a:path h="6085519" w="7723546">
                <a:moveTo>
                  <a:pt x="0" y="0"/>
                </a:moveTo>
                <a:lnTo>
                  <a:pt x="7723546" y="0"/>
                </a:lnTo>
                <a:lnTo>
                  <a:pt x="7723546" y="6085519"/>
                </a:lnTo>
                <a:lnTo>
                  <a:pt x="0" y="6085519"/>
                </a:lnTo>
                <a:lnTo>
                  <a:pt x="0" y="0"/>
                </a:lnTo>
                <a:close/>
              </a:path>
            </a:pathLst>
          </a:custGeom>
          <a:blipFill>
            <a:blip r:embed="rId6"/>
            <a:stretch>
              <a:fillRect l="0" t="0" r="0" b="0"/>
            </a:stretch>
          </a:blipFill>
        </p:spPr>
      </p:sp>
      <p:sp>
        <p:nvSpPr>
          <p:cNvPr name="Freeform 6" id="6"/>
          <p:cNvSpPr/>
          <p:nvPr/>
        </p:nvSpPr>
        <p:spPr>
          <a:xfrm flipH="false" flipV="false" rot="0">
            <a:off x="4980424" y="3125156"/>
            <a:ext cx="7723546" cy="6153199"/>
          </a:xfrm>
          <a:custGeom>
            <a:avLst/>
            <a:gdLst/>
            <a:ahLst/>
            <a:cxnLst/>
            <a:rect r="r" b="b" t="t" l="l"/>
            <a:pathLst>
              <a:path h="6153199" w="7723546">
                <a:moveTo>
                  <a:pt x="0" y="0"/>
                </a:moveTo>
                <a:lnTo>
                  <a:pt x="7723546" y="0"/>
                </a:lnTo>
                <a:lnTo>
                  <a:pt x="7723546" y="6153199"/>
                </a:lnTo>
                <a:lnTo>
                  <a:pt x="0" y="6153199"/>
                </a:lnTo>
                <a:lnTo>
                  <a:pt x="0" y="0"/>
                </a:lnTo>
                <a:close/>
              </a:path>
            </a:pathLst>
          </a:custGeom>
          <a:blipFill>
            <a:blip r:embed="rId7"/>
            <a:stretch>
              <a:fillRect l="0" t="0" r="0" b="0"/>
            </a:stretch>
          </a:blipFill>
        </p:spPr>
      </p:sp>
      <p:sp>
        <p:nvSpPr>
          <p:cNvPr name="Freeform 7" id="7"/>
          <p:cNvSpPr/>
          <p:nvPr/>
        </p:nvSpPr>
        <p:spPr>
          <a:xfrm flipH="false" flipV="false" rot="0">
            <a:off x="4980424" y="3125156"/>
            <a:ext cx="7794204" cy="6133144"/>
          </a:xfrm>
          <a:custGeom>
            <a:avLst/>
            <a:gdLst/>
            <a:ahLst/>
            <a:cxnLst/>
            <a:rect r="r" b="b" t="t" l="l"/>
            <a:pathLst>
              <a:path h="6133144" w="7794204">
                <a:moveTo>
                  <a:pt x="0" y="0"/>
                </a:moveTo>
                <a:lnTo>
                  <a:pt x="7794204" y="0"/>
                </a:lnTo>
                <a:lnTo>
                  <a:pt x="7794204" y="6133144"/>
                </a:lnTo>
                <a:lnTo>
                  <a:pt x="0" y="6133144"/>
                </a:lnTo>
                <a:lnTo>
                  <a:pt x="0" y="0"/>
                </a:lnTo>
                <a:close/>
              </a:path>
            </a:pathLst>
          </a:custGeom>
          <a:blipFill>
            <a:blip r:embed="rId8"/>
            <a:stretch>
              <a:fillRect l="0" t="0" r="0" b="0"/>
            </a:stretch>
          </a:blipFill>
        </p:spPr>
      </p:sp>
      <p:sp>
        <p:nvSpPr>
          <p:cNvPr name="Freeform 8" id="8"/>
          <p:cNvSpPr/>
          <p:nvPr/>
        </p:nvSpPr>
        <p:spPr>
          <a:xfrm flipH="false" flipV="false" rot="0">
            <a:off x="4980424" y="3125156"/>
            <a:ext cx="7812943" cy="6153199"/>
          </a:xfrm>
          <a:custGeom>
            <a:avLst/>
            <a:gdLst/>
            <a:ahLst/>
            <a:cxnLst/>
            <a:rect r="r" b="b" t="t" l="l"/>
            <a:pathLst>
              <a:path h="6153199" w="7812943">
                <a:moveTo>
                  <a:pt x="0" y="0"/>
                </a:moveTo>
                <a:lnTo>
                  <a:pt x="7812943" y="0"/>
                </a:lnTo>
                <a:lnTo>
                  <a:pt x="7812943" y="6153199"/>
                </a:lnTo>
                <a:lnTo>
                  <a:pt x="0" y="6153199"/>
                </a:lnTo>
                <a:lnTo>
                  <a:pt x="0" y="0"/>
                </a:lnTo>
                <a:close/>
              </a:path>
            </a:pathLst>
          </a:custGeom>
          <a:blipFill>
            <a:blip r:embed="rId9"/>
            <a:stretch>
              <a:fillRect l="0" t="0" r="0" b="0"/>
            </a:stretch>
          </a:blipFill>
        </p:spPr>
      </p:sp>
      <p:sp>
        <p:nvSpPr>
          <p:cNvPr name="TextBox 9" id="9"/>
          <p:cNvSpPr txBox="true"/>
          <p:nvPr/>
        </p:nvSpPr>
        <p:spPr>
          <a:xfrm rot="0">
            <a:off x="3876414" y="942975"/>
            <a:ext cx="10535172" cy="770344"/>
          </a:xfrm>
          <a:prstGeom prst="rect">
            <a:avLst/>
          </a:prstGeom>
        </p:spPr>
        <p:txBody>
          <a:bodyPr anchor="t" rtlCol="false" tIns="0" lIns="0" bIns="0" rIns="0">
            <a:spAutoFit/>
          </a:bodyPr>
          <a:lstStyle/>
          <a:p>
            <a:pPr algn="ctr" marL="0" indent="0" lvl="0">
              <a:lnSpc>
                <a:spcPts val="6365"/>
              </a:lnSpc>
              <a:spcBef>
                <a:spcPct val="0"/>
              </a:spcBef>
            </a:pPr>
            <a:r>
              <a:rPr lang="en-US" sz="4546">
                <a:solidFill>
                  <a:srgbClr val="1A5666"/>
                </a:solidFill>
                <a:latin typeface="Allerta Stencil"/>
                <a:ea typeface="Allerta Stencil"/>
                <a:cs typeface="Allerta Stencil"/>
                <a:sym typeface="Allerta Stencil"/>
              </a:rPr>
              <a:t>Qualitative Results (5)</a:t>
            </a:r>
          </a:p>
        </p:txBody>
      </p:sp>
      <p:sp>
        <p:nvSpPr>
          <p:cNvPr name="TextBox 10" id="10"/>
          <p:cNvSpPr txBox="true"/>
          <p:nvPr/>
        </p:nvSpPr>
        <p:spPr>
          <a:xfrm rot="0">
            <a:off x="4980424" y="2436383"/>
            <a:ext cx="12672430" cy="356235"/>
          </a:xfrm>
          <a:prstGeom prst="rect">
            <a:avLst/>
          </a:prstGeom>
        </p:spPr>
        <p:txBody>
          <a:bodyPr anchor="t" rtlCol="false" tIns="0" lIns="0" bIns="0" rIns="0">
            <a:spAutoFit/>
          </a:bodyPr>
          <a:lstStyle/>
          <a:p>
            <a:pPr algn="just">
              <a:lnSpc>
                <a:spcPts val="2940"/>
              </a:lnSpc>
            </a:pPr>
            <a:r>
              <a:rPr lang="en-US" sz="2100" b="true">
                <a:solidFill>
                  <a:srgbClr val="1A5666"/>
                </a:solidFill>
                <a:latin typeface="Proxima Nova Bold"/>
                <a:ea typeface="Proxima Nova Bold"/>
                <a:cs typeface="Proxima Nova Bold"/>
                <a:sym typeface="Proxima Nova Bold"/>
              </a:rPr>
              <a:t>Baseline Comparison: Sketch + Text Prompt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descr="Tech Pattern Fading Dots"/>
          <p:cNvSpPr/>
          <p:nvPr/>
        </p:nvSpPr>
        <p:spPr>
          <a:xfrm flipH="false" flipV="false" rot="0">
            <a:off x="-2866880" y="-1177457"/>
            <a:ext cx="11333728" cy="13434375"/>
          </a:xfrm>
          <a:custGeom>
            <a:avLst/>
            <a:gdLst/>
            <a:ahLst/>
            <a:cxnLst/>
            <a:rect r="r" b="b" t="t" l="l"/>
            <a:pathLst>
              <a:path h="13434375" w="11333728">
                <a:moveTo>
                  <a:pt x="0" y="0"/>
                </a:moveTo>
                <a:lnTo>
                  <a:pt x="11333727" y="0"/>
                </a:lnTo>
                <a:lnTo>
                  <a:pt x="11333727" y="13434375"/>
                </a:lnTo>
                <a:lnTo>
                  <a:pt x="0" y="134343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Transparent Liquid Blob Frame"/>
          <p:cNvSpPr/>
          <p:nvPr/>
        </p:nvSpPr>
        <p:spPr>
          <a:xfrm flipH="false" flipV="false" rot="2880075">
            <a:off x="13976623" y="-2004905"/>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5">
              <a:alphaModFix amt="43999"/>
            </a:blip>
            <a:stretch>
              <a:fillRect l="0" t="0" r="0" b="0"/>
            </a:stretch>
          </a:blipFill>
        </p:spPr>
      </p:sp>
      <p:sp>
        <p:nvSpPr>
          <p:cNvPr name="TextBox 5" id="5"/>
          <p:cNvSpPr txBox="true"/>
          <p:nvPr/>
        </p:nvSpPr>
        <p:spPr>
          <a:xfrm rot="0">
            <a:off x="1028700" y="4399597"/>
            <a:ext cx="16230600" cy="1335407"/>
          </a:xfrm>
          <a:prstGeom prst="rect">
            <a:avLst/>
          </a:prstGeom>
        </p:spPr>
        <p:txBody>
          <a:bodyPr anchor="t" rtlCol="false" tIns="0" lIns="0" bIns="0" rIns="0">
            <a:spAutoFit/>
          </a:bodyPr>
          <a:lstStyle/>
          <a:p>
            <a:pPr algn="ctr" marL="0" indent="0" lvl="0">
              <a:lnSpc>
                <a:spcPts val="10919"/>
              </a:lnSpc>
              <a:spcBef>
                <a:spcPct val="0"/>
              </a:spcBef>
            </a:pPr>
            <a:r>
              <a:rPr lang="en-US" sz="7799">
                <a:solidFill>
                  <a:srgbClr val="1A5666"/>
                </a:solidFill>
                <a:latin typeface="Allerta Stencil"/>
                <a:ea typeface="Allerta Stencil"/>
                <a:cs typeface="Allerta Stencil"/>
                <a:sym typeface="Allerta Stencil"/>
              </a:rPr>
              <a:t>Evaluation</a:t>
            </a:r>
          </a:p>
        </p:txBody>
      </p:sp>
      <p:grpSp>
        <p:nvGrpSpPr>
          <p:cNvPr name="Group 6" id="6"/>
          <p:cNvGrpSpPr/>
          <p:nvPr/>
        </p:nvGrpSpPr>
        <p:grpSpPr>
          <a:xfrm rot="0">
            <a:off x="14533478" y="6532478"/>
            <a:ext cx="3754522" cy="3754522"/>
            <a:chOff x="0" y="0"/>
            <a:chExt cx="5006029" cy="5006029"/>
          </a:xfrm>
        </p:grpSpPr>
        <p:grpSp>
          <p:nvGrpSpPr>
            <p:cNvPr name="Group 7" id="7"/>
            <p:cNvGrpSpPr/>
            <p:nvPr/>
          </p:nvGrpSpPr>
          <p:grpSpPr>
            <a:xfrm rot="0">
              <a:off x="2503014" y="2503014"/>
              <a:ext cx="1251507" cy="1251507"/>
              <a:chOff x="0" y="0"/>
              <a:chExt cx="1913890" cy="1913890"/>
            </a:xfrm>
          </p:grpSpPr>
          <p:sp>
            <p:nvSpPr>
              <p:cNvPr name="Freeform 8" id="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9" id="9"/>
            <p:cNvGrpSpPr/>
            <p:nvPr/>
          </p:nvGrpSpPr>
          <p:grpSpPr>
            <a:xfrm rot="0">
              <a:off x="2503014" y="1251507"/>
              <a:ext cx="1251507" cy="1251507"/>
              <a:chOff x="0" y="0"/>
              <a:chExt cx="1913890" cy="1913890"/>
            </a:xfrm>
          </p:grpSpPr>
          <p:sp>
            <p:nvSpPr>
              <p:cNvPr name="Freeform 10" id="1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11" id="11"/>
            <p:cNvGrpSpPr/>
            <p:nvPr/>
          </p:nvGrpSpPr>
          <p:grpSpPr>
            <a:xfrm rot="0">
              <a:off x="1251507" y="2503014"/>
              <a:ext cx="1251507" cy="1251507"/>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13" id="13"/>
            <p:cNvGrpSpPr/>
            <p:nvPr/>
          </p:nvGrpSpPr>
          <p:grpSpPr>
            <a:xfrm rot="0">
              <a:off x="3754522" y="3754522"/>
              <a:ext cx="1251507" cy="1251507"/>
              <a:chOff x="0" y="0"/>
              <a:chExt cx="1913890" cy="1913890"/>
            </a:xfrm>
          </p:grpSpPr>
          <p:sp>
            <p:nvSpPr>
              <p:cNvPr name="Freeform 14" id="1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15" id="15"/>
            <p:cNvGrpSpPr/>
            <p:nvPr/>
          </p:nvGrpSpPr>
          <p:grpSpPr>
            <a:xfrm rot="0">
              <a:off x="3754522" y="2503014"/>
              <a:ext cx="1251507" cy="1251507"/>
              <a:chOff x="0" y="0"/>
              <a:chExt cx="1913890" cy="1913890"/>
            </a:xfrm>
          </p:grpSpPr>
          <p:sp>
            <p:nvSpPr>
              <p:cNvPr name="Freeform 16" id="1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17" id="17"/>
            <p:cNvGrpSpPr/>
            <p:nvPr/>
          </p:nvGrpSpPr>
          <p:grpSpPr>
            <a:xfrm rot="0">
              <a:off x="2503014" y="3754522"/>
              <a:ext cx="1251507" cy="1251507"/>
              <a:chOff x="0" y="0"/>
              <a:chExt cx="1913890" cy="1913890"/>
            </a:xfrm>
          </p:grpSpPr>
          <p:sp>
            <p:nvSpPr>
              <p:cNvPr name="Freeform 18" id="1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19" id="19"/>
            <p:cNvGrpSpPr/>
            <p:nvPr/>
          </p:nvGrpSpPr>
          <p:grpSpPr>
            <a:xfrm rot="0">
              <a:off x="3754522" y="1251507"/>
              <a:ext cx="1251507" cy="1251507"/>
              <a:chOff x="0" y="0"/>
              <a:chExt cx="1913890" cy="1913890"/>
            </a:xfrm>
          </p:grpSpPr>
          <p:sp>
            <p:nvSpPr>
              <p:cNvPr name="Freeform 20" id="2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21" id="21"/>
            <p:cNvGrpSpPr/>
            <p:nvPr/>
          </p:nvGrpSpPr>
          <p:grpSpPr>
            <a:xfrm rot="0">
              <a:off x="1251507" y="3754522"/>
              <a:ext cx="1251507" cy="1251507"/>
              <a:chOff x="0" y="0"/>
              <a:chExt cx="1913890" cy="1913890"/>
            </a:xfrm>
          </p:grpSpPr>
          <p:sp>
            <p:nvSpPr>
              <p:cNvPr name="Freeform 22" id="2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23" id="23"/>
            <p:cNvGrpSpPr/>
            <p:nvPr/>
          </p:nvGrpSpPr>
          <p:grpSpPr>
            <a:xfrm rot="0">
              <a:off x="3754522" y="0"/>
              <a:ext cx="1251507" cy="1251507"/>
              <a:chOff x="0" y="0"/>
              <a:chExt cx="1913890" cy="1913890"/>
            </a:xfrm>
          </p:grpSpPr>
          <p:sp>
            <p:nvSpPr>
              <p:cNvPr name="Freeform 24" id="2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25" id="25"/>
            <p:cNvGrpSpPr/>
            <p:nvPr/>
          </p:nvGrpSpPr>
          <p:grpSpPr>
            <a:xfrm rot="0">
              <a:off x="0" y="3754522"/>
              <a:ext cx="1251507" cy="1251507"/>
              <a:chOff x="0" y="0"/>
              <a:chExt cx="1913890" cy="1913890"/>
            </a:xfrm>
          </p:grpSpPr>
          <p:sp>
            <p:nvSpPr>
              <p:cNvPr name="Freeform 26" id="2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27" id="27"/>
            <p:cNvGrpSpPr/>
            <p:nvPr/>
          </p:nvGrpSpPr>
          <p:grpSpPr>
            <a:xfrm rot="0">
              <a:off x="2503014" y="1251507"/>
              <a:ext cx="1251507" cy="1251507"/>
              <a:chOff x="0" y="0"/>
              <a:chExt cx="1913890" cy="1913890"/>
            </a:xfrm>
          </p:grpSpPr>
          <p:sp>
            <p:nvSpPr>
              <p:cNvPr name="Freeform 28" id="2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alpha val="0"/>
                </a:srgbClr>
              </a:solidFill>
            </p:spPr>
          </p:sp>
        </p:grpSp>
      </p:grpSp>
      <p:grpSp>
        <p:nvGrpSpPr>
          <p:cNvPr name="Group 29" id="29"/>
          <p:cNvGrpSpPr/>
          <p:nvPr/>
        </p:nvGrpSpPr>
        <p:grpSpPr>
          <a:xfrm rot="-10800000">
            <a:off x="0" y="0"/>
            <a:ext cx="3754522" cy="3754522"/>
            <a:chOff x="0" y="0"/>
            <a:chExt cx="5006029" cy="5006029"/>
          </a:xfrm>
        </p:grpSpPr>
        <p:grpSp>
          <p:nvGrpSpPr>
            <p:cNvPr name="Group 30" id="30"/>
            <p:cNvGrpSpPr/>
            <p:nvPr/>
          </p:nvGrpSpPr>
          <p:grpSpPr>
            <a:xfrm rot="0">
              <a:off x="2503014" y="2503014"/>
              <a:ext cx="1251507" cy="1251507"/>
              <a:chOff x="0" y="0"/>
              <a:chExt cx="1913890" cy="1913890"/>
            </a:xfrm>
          </p:grpSpPr>
          <p:sp>
            <p:nvSpPr>
              <p:cNvPr name="Freeform 31" id="3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32" id="32"/>
            <p:cNvGrpSpPr/>
            <p:nvPr/>
          </p:nvGrpSpPr>
          <p:grpSpPr>
            <a:xfrm rot="0">
              <a:off x="2503014" y="1251507"/>
              <a:ext cx="1251507" cy="1251507"/>
              <a:chOff x="0" y="0"/>
              <a:chExt cx="1913890" cy="1913890"/>
            </a:xfrm>
          </p:grpSpPr>
          <p:sp>
            <p:nvSpPr>
              <p:cNvPr name="Freeform 33" id="3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34" id="34"/>
            <p:cNvGrpSpPr/>
            <p:nvPr/>
          </p:nvGrpSpPr>
          <p:grpSpPr>
            <a:xfrm rot="0">
              <a:off x="1251507" y="2503014"/>
              <a:ext cx="1251507" cy="1251507"/>
              <a:chOff x="0" y="0"/>
              <a:chExt cx="1913890" cy="1913890"/>
            </a:xfrm>
          </p:grpSpPr>
          <p:sp>
            <p:nvSpPr>
              <p:cNvPr name="Freeform 35" id="3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36" id="36"/>
            <p:cNvGrpSpPr/>
            <p:nvPr/>
          </p:nvGrpSpPr>
          <p:grpSpPr>
            <a:xfrm rot="0">
              <a:off x="3754522" y="3754522"/>
              <a:ext cx="1251507" cy="1251507"/>
              <a:chOff x="0" y="0"/>
              <a:chExt cx="1913890" cy="1913890"/>
            </a:xfrm>
          </p:grpSpPr>
          <p:sp>
            <p:nvSpPr>
              <p:cNvPr name="Freeform 37" id="3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38" id="38"/>
            <p:cNvGrpSpPr/>
            <p:nvPr/>
          </p:nvGrpSpPr>
          <p:grpSpPr>
            <a:xfrm rot="0">
              <a:off x="3754522" y="2503014"/>
              <a:ext cx="1251507" cy="1251507"/>
              <a:chOff x="0" y="0"/>
              <a:chExt cx="1913890" cy="1913890"/>
            </a:xfrm>
          </p:grpSpPr>
          <p:sp>
            <p:nvSpPr>
              <p:cNvPr name="Freeform 39" id="3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40" id="40"/>
            <p:cNvGrpSpPr/>
            <p:nvPr/>
          </p:nvGrpSpPr>
          <p:grpSpPr>
            <a:xfrm rot="0">
              <a:off x="2503014" y="3754522"/>
              <a:ext cx="1251507" cy="1251507"/>
              <a:chOff x="0" y="0"/>
              <a:chExt cx="1913890" cy="1913890"/>
            </a:xfrm>
          </p:grpSpPr>
          <p:sp>
            <p:nvSpPr>
              <p:cNvPr name="Freeform 41" id="4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42" id="42"/>
            <p:cNvGrpSpPr/>
            <p:nvPr/>
          </p:nvGrpSpPr>
          <p:grpSpPr>
            <a:xfrm rot="0">
              <a:off x="3754522" y="1251507"/>
              <a:ext cx="1251507" cy="1251507"/>
              <a:chOff x="0" y="0"/>
              <a:chExt cx="1913890" cy="1913890"/>
            </a:xfrm>
          </p:grpSpPr>
          <p:sp>
            <p:nvSpPr>
              <p:cNvPr name="Freeform 43" id="4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44" id="44"/>
            <p:cNvGrpSpPr/>
            <p:nvPr/>
          </p:nvGrpSpPr>
          <p:grpSpPr>
            <a:xfrm rot="0">
              <a:off x="1251507" y="3754522"/>
              <a:ext cx="1251507" cy="1251507"/>
              <a:chOff x="0" y="0"/>
              <a:chExt cx="1913890" cy="1913890"/>
            </a:xfrm>
          </p:grpSpPr>
          <p:sp>
            <p:nvSpPr>
              <p:cNvPr name="Freeform 45" id="4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46" id="46"/>
            <p:cNvGrpSpPr/>
            <p:nvPr/>
          </p:nvGrpSpPr>
          <p:grpSpPr>
            <a:xfrm rot="0">
              <a:off x="3754522" y="0"/>
              <a:ext cx="1251507" cy="1251507"/>
              <a:chOff x="0" y="0"/>
              <a:chExt cx="1913890" cy="1913890"/>
            </a:xfrm>
          </p:grpSpPr>
          <p:sp>
            <p:nvSpPr>
              <p:cNvPr name="Freeform 47" id="4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48" id="48"/>
            <p:cNvGrpSpPr/>
            <p:nvPr/>
          </p:nvGrpSpPr>
          <p:grpSpPr>
            <a:xfrm rot="0">
              <a:off x="0" y="3754522"/>
              <a:ext cx="1251507" cy="1251507"/>
              <a:chOff x="0" y="0"/>
              <a:chExt cx="1913890" cy="1913890"/>
            </a:xfrm>
          </p:grpSpPr>
          <p:sp>
            <p:nvSpPr>
              <p:cNvPr name="Freeform 49" id="4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50" id="50"/>
            <p:cNvGrpSpPr/>
            <p:nvPr/>
          </p:nvGrpSpPr>
          <p:grpSpPr>
            <a:xfrm rot="0">
              <a:off x="2503014" y="1251507"/>
              <a:ext cx="1251507" cy="1251507"/>
              <a:chOff x="0" y="0"/>
              <a:chExt cx="1913890" cy="1913890"/>
            </a:xfrm>
          </p:grpSpPr>
          <p:sp>
            <p:nvSpPr>
              <p:cNvPr name="Freeform 51" id="5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5667615" y="-2177288"/>
            <a:ext cx="10402912" cy="6411977"/>
          </a:xfrm>
          <a:custGeom>
            <a:avLst/>
            <a:gdLst/>
            <a:ahLst/>
            <a:cxnLst/>
            <a:rect r="r" b="b" t="t" l="l"/>
            <a:pathLst>
              <a:path h="6411977" w="10402912">
                <a:moveTo>
                  <a:pt x="0" y="0"/>
                </a:moveTo>
                <a:lnTo>
                  <a:pt x="10402912" y="0"/>
                </a:lnTo>
                <a:lnTo>
                  <a:pt x="10402912" y="6411976"/>
                </a:lnTo>
                <a:lnTo>
                  <a:pt x="0" y="6411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372026" y="630207"/>
            <a:ext cx="13880729" cy="8628093"/>
            <a:chOff x="0" y="0"/>
            <a:chExt cx="3655830" cy="2272419"/>
          </a:xfrm>
        </p:grpSpPr>
        <p:sp>
          <p:nvSpPr>
            <p:cNvPr name="Freeform 5" id="5"/>
            <p:cNvSpPr/>
            <p:nvPr/>
          </p:nvSpPr>
          <p:spPr>
            <a:xfrm flipH="false" flipV="false" rot="0">
              <a:off x="0" y="0"/>
              <a:ext cx="3655830" cy="2272419"/>
            </a:xfrm>
            <a:custGeom>
              <a:avLst/>
              <a:gdLst/>
              <a:ahLst/>
              <a:cxnLst/>
              <a:rect r="r" b="b" t="t" l="l"/>
              <a:pathLst>
                <a:path h="2272419" w="3655830">
                  <a:moveTo>
                    <a:pt x="28445" y="0"/>
                  </a:moveTo>
                  <a:lnTo>
                    <a:pt x="3627384" y="0"/>
                  </a:lnTo>
                  <a:cubicBezTo>
                    <a:pt x="3634929" y="0"/>
                    <a:pt x="3642164" y="2997"/>
                    <a:pt x="3647498" y="8331"/>
                  </a:cubicBezTo>
                  <a:cubicBezTo>
                    <a:pt x="3652833" y="13666"/>
                    <a:pt x="3655830" y="20901"/>
                    <a:pt x="3655830" y="28445"/>
                  </a:cubicBezTo>
                  <a:lnTo>
                    <a:pt x="3655830" y="2243974"/>
                  </a:lnTo>
                  <a:cubicBezTo>
                    <a:pt x="3655830" y="2251519"/>
                    <a:pt x="3652833" y="2258754"/>
                    <a:pt x="3647498" y="2264088"/>
                  </a:cubicBezTo>
                  <a:cubicBezTo>
                    <a:pt x="3642164" y="2269423"/>
                    <a:pt x="3634929" y="2272419"/>
                    <a:pt x="3627384" y="2272419"/>
                  </a:cubicBezTo>
                  <a:lnTo>
                    <a:pt x="28445" y="2272419"/>
                  </a:lnTo>
                  <a:cubicBezTo>
                    <a:pt x="20901" y="2272419"/>
                    <a:pt x="13666" y="2269423"/>
                    <a:pt x="8331" y="2264088"/>
                  </a:cubicBezTo>
                  <a:cubicBezTo>
                    <a:pt x="2997" y="2258754"/>
                    <a:pt x="0" y="2251519"/>
                    <a:pt x="0" y="2243974"/>
                  </a:cubicBezTo>
                  <a:lnTo>
                    <a:pt x="0" y="28445"/>
                  </a:lnTo>
                  <a:cubicBezTo>
                    <a:pt x="0" y="20901"/>
                    <a:pt x="2997" y="13666"/>
                    <a:pt x="8331" y="8331"/>
                  </a:cubicBezTo>
                  <a:cubicBezTo>
                    <a:pt x="13666" y="2997"/>
                    <a:pt x="20901" y="0"/>
                    <a:pt x="28445"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6" id="6"/>
            <p:cNvSpPr txBox="true"/>
            <p:nvPr/>
          </p:nvSpPr>
          <p:spPr>
            <a:xfrm>
              <a:off x="0" y="-38100"/>
              <a:ext cx="3655830" cy="2310519"/>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3809283" y="3473113"/>
            <a:ext cx="11558383" cy="5556885"/>
          </a:xfrm>
          <a:prstGeom prst="rect">
            <a:avLst/>
          </a:prstGeom>
        </p:spPr>
        <p:txBody>
          <a:bodyPr anchor="t" rtlCol="false" tIns="0" lIns="0" bIns="0" rIns="0">
            <a:spAutoFit/>
          </a:bodyPr>
          <a:lstStyle/>
          <a:p>
            <a:pPr algn="just">
              <a:lnSpc>
                <a:spcPts val="2940"/>
              </a:lnSpc>
            </a:pPr>
            <a:r>
              <a:rPr lang="en-US" b="true" sz="2100">
                <a:solidFill>
                  <a:srgbClr val="1A5666"/>
                </a:solidFill>
                <a:latin typeface="Proxima Nova Bold"/>
                <a:ea typeface="Proxima Nova Bold"/>
                <a:cs typeface="Proxima Nova Bold"/>
                <a:sym typeface="Proxima Nova Bold"/>
              </a:rPr>
              <a:t>(1) Automated ⟶ Training-Free</a:t>
            </a:r>
          </a:p>
          <a:p>
            <a:pPr algn="just" marL="453390" indent="-226695" lvl="1">
              <a:lnSpc>
                <a:spcPts val="2940"/>
              </a:lnSpc>
              <a:buFont typeface="Arial"/>
              <a:buChar char="•"/>
            </a:pPr>
            <a:r>
              <a:rPr lang="en-US" sz="2100">
                <a:solidFill>
                  <a:srgbClr val="1A5666"/>
                </a:solidFill>
                <a:latin typeface="Proxima Nova"/>
                <a:ea typeface="Proxima Nova"/>
                <a:cs typeface="Proxima Nova"/>
                <a:sym typeface="Proxima Nova"/>
              </a:rPr>
              <a:t>Automated Generation implies minimal human input</a:t>
            </a:r>
          </a:p>
          <a:p>
            <a:pPr algn="just" marL="453390" indent="-226695" lvl="1">
              <a:lnSpc>
                <a:spcPts val="2940"/>
              </a:lnSpc>
              <a:buFont typeface="Arial"/>
              <a:buChar char="•"/>
            </a:pPr>
            <a:r>
              <a:rPr lang="en-US" sz="2100">
                <a:solidFill>
                  <a:srgbClr val="1A5666"/>
                </a:solidFill>
                <a:latin typeface="Proxima Nova"/>
                <a:ea typeface="Proxima Nova"/>
                <a:cs typeface="Proxima Nova"/>
                <a:sym typeface="Proxima Nova"/>
              </a:rPr>
              <a:t>Training-free methods take this further by removing the need for retraining on new data or conditions</a:t>
            </a:r>
          </a:p>
          <a:p>
            <a:pPr algn="just" marL="453390" indent="-226695" lvl="1">
              <a:lnSpc>
                <a:spcPts val="2940"/>
              </a:lnSpc>
              <a:buFont typeface="Arial"/>
              <a:buChar char="•"/>
            </a:pPr>
            <a:r>
              <a:rPr lang="en-US" sz="2100">
                <a:solidFill>
                  <a:srgbClr val="1A5666"/>
                </a:solidFill>
                <a:latin typeface="Proxima Nova"/>
                <a:ea typeface="Proxima Nova"/>
                <a:cs typeface="Proxima Nova"/>
                <a:sym typeface="Proxima Nova"/>
              </a:rPr>
              <a:t>This increases practicality, reduces computational costs, and supports rapid adaptation to new generation tasks</a:t>
            </a:r>
          </a:p>
          <a:p>
            <a:pPr algn="just">
              <a:lnSpc>
                <a:spcPts val="2940"/>
              </a:lnSpc>
            </a:pPr>
          </a:p>
          <a:p>
            <a:pPr algn="just">
              <a:lnSpc>
                <a:spcPts val="2940"/>
              </a:lnSpc>
            </a:pPr>
            <a:r>
              <a:rPr lang="en-US" sz="2100" b="true">
                <a:solidFill>
                  <a:srgbClr val="1A5666"/>
                </a:solidFill>
                <a:latin typeface="Proxima Nova Bold"/>
                <a:ea typeface="Proxima Nova Bold"/>
                <a:cs typeface="Proxima Nova Bold"/>
                <a:sym typeface="Proxima Nova Bold"/>
              </a:rPr>
              <a:t>(2) </a:t>
            </a:r>
            <a:r>
              <a:rPr lang="en-US" sz="2100" b="true">
                <a:solidFill>
                  <a:srgbClr val="1A5666"/>
                </a:solidFill>
                <a:latin typeface="Proxima Nova Bold"/>
                <a:ea typeface="Proxima Nova Bold"/>
                <a:cs typeface="Proxima Nova Bold"/>
                <a:sym typeface="Proxima Nova Bold"/>
              </a:rPr>
              <a:t>Image Generation ⟶ Multi-conditional Image Generation (Diffusion Models)</a:t>
            </a:r>
          </a:p>
          <a:p>
            <a:pPr algn="just" marL="453390" indent="-226695" lvl="1">
              <a:lnSpc>
                <a:spcPts val="2940"/>
              </a:lnSpc>
              <a:buFont typeface="Arial"/>
              <a:buChar char="•"/>
            </a:pPr>
            <a:r>
              <a:rPr lang="en-US" sz="2100">
                <a:solidFill>
                  <a:srgbClr val="1A5666"/>
                </a:solidFill>
                <a:latin typeface="Proxima Nova"/>
                <a:ea typeface="Proxima Nova"/>
                <a:cs typeface="Proxima Nova"/>
                <a:sym typeface="Proxima Nova"/>
              </a:rPr>
              <a:t>Focus: </a:t>
            </a:r>
            <a:r>
              <a:rPr lang="en-US" sz="2100">
                <a:solidFill>
                  <a:srgbClr val="1A5666"/>
                </a:solidFill>
                <a:latin typeface="Proxima Nova"/>
                <a:ea typeface="Proxima Nova"/>
                <a:cs typeface="Proxima Nova"/>
                <a:sym typeface="Proxima Nova"/>
              </a:rPr>
              <a:t>multi-conditional generation, where multiple attributes or conditions guide the image output </a:t>
            </a:r>
          </a:p>
          <a:p>
            <a:pPr algn="just" marL="453390" indent="-226695" lvl="1">
              <a:lnSpc>
                <a:spcPts val="2940"/>
              </a:lnSpc>
              <a:buFont typeface="Arial"/>
              <a:buChar char="•"/>
            </a:pPr>
            <a:r>
              <a:rPr lang="en-US" sz="2100">
                <a:solidFill>
                  <a:srgbClr val="1A5666"/>
                </a:solidFill>
                <a:latin typeface="Proxima Nova"/>
                <a:ea typeface="Proxima Nova"/>
                <a:cs typeface="Proxima Nova"/>
                <a:sym typeface="Proxima Nova"/>
              </a:rPr>
              <a:t>Chosen diffusion models as the primary image generation network as they emerged as a state-of-the-art approach in generative modeling, offering strong controllability and high image quality</a:t>
            </a:r>
          </a:p>
          <a:p>
            <a:pPr algn="just" marL="453390" indent="-226695" lvl="1">
              <a:lnSpc>
                <a:spcPts val="2940"/>
              </a:lnSpc>
              <a:buFont typeface="Arial"/>
              <a:buChar char="•"/>
            </a:pPr>
            <a:r>
              <a:rPr lang="en-US" sz="2100">
                <a:solidFill>
                  <a:srgbClr val="1A5666"/>
                </a:solidFill>
                <a:latin typeface="Proxima Nova"/>
                <a:ea typeface="Proxima Nova"/>
                <a:cs typeface="Proxima Nova"/>
                <a:sym typeface="Proxima Nova"/>
              </a:rPr>
              <a:t>Potential improvements on enhancements to existing problems and pain points </a:t>
            </a:r>
          </a:p>
          <a:p>
            <a:pPr algn="just">
              <a:lnSpc>
                <a:spcPts val="2940"/>
              </a:lnSpc>
            </a:pPr>
          </a:p>
        </p:txBody>
      </p:sp>
      <p:sp>
        <p:nvSpPr>
          <p:cNvPr name="TextBox 8" id="8"/>
          <p:cNvSpPr txBox="true"/>
          <p:nvPr/>
        </p:nvSpPr>
        <p:spPr>
          <a:xfrm rot="0">
            <a:off x="2943903" y="1097229"/>
            <a:ext cx="12423763" cy="2617843"/>
          </a:xfrm>
          <a:prstGeom prst="rect">
            <a:avLst/>
          </a:prstGeom>
        </p:spPr>
        <p:txBody>
          <a:bodyPr anchor="t" rtlCol="false" tIns="0" lIns="0" bIns="0" rIns="0">
            <a:spAutoFit/>
          </a:bodyPr>
          <a:lstStyle/>
          <a:p>
            <a:pPr algn="ctr" marL="0" indent="0" lvl="0">
              <a:lnSpc>
                <a:spcPts val="10564"/>
              </a:lnSpc>
              <a:spcBef>
                <a:spcPct val="0"/>
              </a:spcBef>
            </a:pPr>
            <a:r>
              <a:rPr lang="en-US" sz="7546">
                <a:solidFill>
                  <a:srgbClr val="1A5666"/>
                </a:solidFill>
                <a:latin typeface="Allerta Stencil"/>
                <a:ea typeface="Allerta Stencil"/>
                <a:cs typeface="Allerta Stencil"/>
                <a:sym typeface="Allerta Stencil"/>
              </a:rPr>
              <a:t>R</a:t>
            </a:r>
            <a:r>
              <a:rPr lang="en-US" sz="7546" strike="noStrike" u="none">
                <a:solidFill>
                  <a:srgbClr val="1A5666"/>
                </a:solidFill>
                <a:latin typeface="Allerta Stencil"/>
                <a:ea typeface="Allerta Stencil"/>
                <a:cs typeface="Allerta Stencil"/>
                <a:sym typeface="Allerta Stencil"/>
              </a:rPr>
              <a:t>esearch scope</a:t>
            </a:r>
          </a:p>
          <a:p>
            <a:pPr algn="ctr" marL="0" indent="0" lvl="0">
              <a:lnSpc>
                <a:spcPts val="10564"/>
              </a:lnSpc>
              <a:spcBef>
                <a:spcPct val="0"/>
              </a:spcBef>
            </a:pPr>
          </a:p>
        </p:txBody>
      </p:sp>
      <p:sp>
        <p:nvSpPr>
          <p:cNvPr name="Freeform 9" id="9"/>
          <p:cNvSpPr/>
          <p:nvPr/>
        </p:nvSpPr>
        <p:spPr>
          <a:xfrm flipH="false" flipV="false" rot="-9400265">
            <a:off x="13838920" y="6032411"/>
            <a:ext cx="10402912" cy="6411977"/>
          </a:xfrm>
          <a:custGeom>
            <a:avLst/>
            <a:gdLst/>
            <a:ahLst/>
            <a:cxnLst/>
            <a:rect r="r" b="b" t="t" l="l"/>
            <a:pathLst>
              <a:path h="6411977" w="10402912">
                <a:moveTo>
                  <a:pt x="0" y="0"/>
                </a:moveTo>
                <a:lnTo>
                  <a:pt x="10402912" y="0"/>
                </a:lnTo>
                <a:lnTo>
                  <a:pt x="10402912" y="6411977"/>
                </a:lnTo>
                <a:lnTo>
                  <a:pt x="0" y="64119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4422951" y="6886566"/>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6">
              <a:alphaModFix amt="43999"/>
            </a:blip>
            <a:stretch>
              <a:fillRect l="0" t="0" r="0" b="0"/>
            </a:stretch>
          </a:blipFill>
        </p:spPr>
      </p:sp>
      <p:sp>
        <p:nvSpPr>
          <p:cNvPr name="TextBox 11" id="11"/>
          <p:cNvSpPr txBox="true"/>
          <p:nvPr/>
        </p:nvSpPr>
        <p:spPr>
          <a:xfrm rot="0">
            <a:off x="3809283" y="2866464"/>
            <a:ext cx="8856243" cy="450113"/>
          </a:xfrm>
          <a:prstGeom prst="rect">
            <a:avLst/>
          </a:prstGeom>
        </p:spPr>
        <p:txBody>
          <a:bodyPr anchor="t" rtlCol="false" tIns="0" lIns="0" bIns="0" rIns="0">
            <a:spAutoFit/>
          </a:bodyPr>
          <a:lstStyle/>
          <a:p>
            <a:pPr algn="l">
              <a:lnSpc>
                <a:spcPts val="3650"/>
              </a:lnSpc>
              <a:spcBef>
                <a:spcPct val="0"/>
              </a:spcBef>
            </a:pPr>
            <a:r>
              <a:rPr lang="en-US" b="true" sz="2808">
                <a:solidFill>
                  <a:srgbClr val="1A5666"/>
                </a:solidFill>
                <a:latin typeface="Proxima Nova Bold"/>
                <a:ea typeface="Proxima Nova Bold"/>
                <a:cs typeface="Proxima Nova Bold"/>
                <a:sym typeface="Proxima Nova Bold"/>
              </a:rPr>
              <a:t>FYP Title ⟶ FYP Research Scope</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descr="Tech Pattern Fading Dots"/>
          <p:cNvSpPr/>
          <p:nvPr/>
        </p:nvSpPr>
        <p:spPr>
          <a:xfrm flipH="false" flipV="false" rot="0">
            <a:off x="-2866880" y="-1177457"/>
            <a:ext cx="11333728" cy="13434375"/>
          </a:xfrm>
          <a:custGeom>
            <a:avLst/>
            <a:gdLst/>
            <a:ahLst/>
            <a:cxnLst/>
            <a:rect r="r" b="b" t="t" l="l"/>
            <a:pathLst>
              <a:path h="13434375" w="11333728">
                <a:moveTo>
                  <a:pt x="0" y="0"/>
                </a:moveTo>
                <a:lnTo>
                  <a:pt x="11333727" y="0"/>
                </a:lnTo>
                <a:lnTo>
                  <a:pt x="11333727" y="13434375"/>
                </a:lnTo>
                <a:lnTo>
                  <a:pt x="0" y="134343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Transparent Liquid Blob Frame"/>
          <p:cNvSpPr/>
          <p:nvPr/>
        </p:nvSpPr>
        <p:spPr>
          <a:xfrm flipH="false" flipV="false" rot="2880075">
            <a:off x="13976623" y="-2004905"/>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5">
              <a:alphaModFix amt="43999"/>
            </a:blip>
            <a:stretch>
              <a:fillRect l="0" t="0" r="0" b="0"/>
            </a:stretch>
          </a:blipFill>
        </p:spPr>
      </p:sp>
      <p:sp>
        <p:nvSpPr>
          <p:cNvPr name="TextBox 5" id="5"/>
          <p:cNvSpPr txBox="true"/>
          <p:nvPr/>
        </p:nvSpPr>
        <p:spPr>
          <a:xfrm rot="0">
            <a:off x="1756406" y="2404404"/>
            <a:ext cx="11954946" cy="1244884"/>
          </a:xfrm>
          <a:prstGeom prst="rect">
            <a:avLst/>
          </a:prstGeom>
        </p:spPr>
        <p:txBody>
          <a:bodyPr anchor="t" rtlCol="false" tIns="0" lIns="0" bIns="0" rIns="0">
            <a:spAutoFit/>
          </a:bodyPr>
          <a:lstStyle/>
          <a:p>
            <a:pPr algn="l" marL="0" indent="0" lvl="0">
              <a:lnSpc>
                <a:spcPts val="9649"/>
              </a:lnSpc>
            </a:pPr>
            <a:r>
              <a:rPr lang="en-US" sz="8772">
                <a:solidFill>
                  <a:srgbClr val="1A5666"/>
                </a:solidFill>
                <a:latin typeface="Allerta Stencil"/>
                <a:ea typeface="Allerta Stencil"/>
                <a:cs typeface="Allerta Stencil"/>
                <a:sym typeface="Allerta Stencil"/>
              </a:rPr>
              <a:t>Evaluation</a:t>
            </a:r>
            <a:r>
              <a:rPr lang="en-US" sz="8772" strike="noStrike">
                <a:solidFill>
                  <a:srgbClr val="1A5666"/>
                </a:solidFill>
                <a:latin typeface="Allerta Stencil"/>
                <a:ea typeface="Allerta Stencil"/>
                <a:cs typeface="Allerta Stencil"/>
                <a:sym typeface="Allerta Stencil"/>
              </a:rPr>
              <a:t>– Outline</a:t>
            </a:r>
          </a:p>
        </p:txBody>
      </p:sp>
      <p:grpSp>
        <p:nvGrpSpPr>
          <p:cNvPr name="Group 6" id="6"/>
          <p:cNvGrpSpPr/>
          <p:nvPr/>
        </p:nvGrpSpPr>
        <p:grpSpPr>
          <a:xfrm rot="0">
            <a:off x="6997728" y="4577482"/>
            <a:ext cx="7560733" cy="400009"/>
            <a:chOff x="0" y="0"/>
            <a:chExt cx="10080978" cy="533345"/>
          </a:xfrm>
        </p:grpSpPr>
        <p:sp>
          <p:nvSpPr>
            <p:cNvPr name="TextBox 7" id="7"/>
            <p:cNvSpPr txBox="true"/>
            <p:nvPr/>
          </p:nvSpPr>
          <p:spPr>
            <a:xfrm rot="0">
              <a:off x="870611" y="31133"/>
              <a:ext cx="9210366" cy="452028"/>
            </a:xfrm>
            <a:prstGeom prst="rect">
              <a:avLst/>
            </a:prstGeom>
          </p:spPr>
          <p:txBody>
            <a:bodyPr anchor="t" rtlCol="false" tIns="0" lIns="0" bIns="0" rIns="0">
              <a:spAutoFit/>
            </a:bodyPr>
            <a:lstStyle/>
            <a:p>
              <a:pPr algn="l" marL="0" indent="0" lvl="0">
                <a:lnSpc>
                  <a:spcPts val="2834"/>
                </a:lnSpc>
              </a:pPr>
              <a:r>
                <a:rPr lang="en-US" sz="2180">
                  <a:solidFill>
                    <a:srgbClr val="1A5666"/>
                  </a:solidFill>
                  <a:latin typeface="Proxima Nova"/>
                  <a:ea typeface="Proxima Nova"/>
                  <a:cs typeface="Proxima Nova"/>
                  <a:sym typeface="Proxima Nova"/>
                </a:rPr>
                <a:t>Models</a:t>
              </a:r>
            </a:p>
          </p:txBody>
        </p:sp>
        <p:sp>
          <p:nvSpPr>
            <p:cNvPr name="Freeform 8" id="8"/>
            <p:cNvSpPr/>
            <p:nvPr/>
          </p:nvSpPr>
          <p:spPr>
            <a:xfrm flipH="false" flipV="false" rot="0">
              <a:off x="0" y="0"/>
              <a:ext cx="533345" cy="533345"/>
            </a:xfrm>
            <a:custGeom>
              <a:avLst/>
              <a:gdLst/>
              <a:ahLst/>
              <a:cxnLst/>
              <a:rect r="r" b="b" t="t" l="l"/>
              <a:pathLst>
                <a:path h="533345" w="533345">
                  <a:moveTo>
                    <a:pt x="0" y="0"/>
                  </a:moveTo>
                  <a:lnTo>
                    <a:pt x="533345" y="0"/>
                  </a:lnTo>
                  <a:lnTo>
                    <a:pt x="533345" y="533345"/>
                  </a:lnTo>
                  <a:lnTo>
                    <a:pt x="0" y="533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6997728" y="5638627"/>
            <a:ext cx="7560733" cy="400009"/>
            <a:chOff x="0" y="0"/>
            <a:chExt cx="10080978" cy="533345"/>
          </a:xfrm>
        </p:grpSpPr>
        <p:sp>
          <p:nvSpPr>
            <p:cNvPr name="TextBox 10" id="10"/>
            <p:cNvSpPr txBox="true"/>
            <p:nvPr/>
          </p:nvSpPr>
          <p:spPr>
            <a:xfrm rot="0">
              <a:off x="870611" y="62017"/>
              <a:ext cx="9210366" cy="464261"/>
            </a:xfrm>
            <a:prstGeom prst="rect">
              <a:avLst/>
            </a:prstGeom>
          </p:spPr>
          <p:txBody>
            <a:bodyPr anchor="t" rtlCol="false" tIns="0" lIns="0" bIns="0" rIns="0">
              <a:spAutoFit/>
            </a:bodyPr>
            <a:lstStyle/>
            <a:p>
              <a:pPr algn="l" marL="0" indent="0" lvl="0">
                <a:lnSpc>
                  <a:spcPts val="2870"/>
                </a:lnSpc>
              </a:pPr>
              <a:r>
                <a:rPr lang="en-US" sz="2208">
                  <a:solidFill>
                    <a:srgbClr val="1A5666"/>
                  </a:solidFill>
                  <a:latin typeface="Proxima Nova"/>
                  <a:ea typeface="Proxima Nova"/>
                  <a:cs typeface="Proxima Nova"/>
                  <a:sym typeface="Proxima Nova"/>
                </a:rPr>
                <a:t>Experimental Limitations</a:t>
              </a:r>
            </a:p>
          </p:txBody>
        </p:sp>
        <p:sp>
          <p:nvSpPr>
            <p:cNvPr name="Freeform 11" id="11"/>
            <p:cNvSpPr/>
            <p:nvPr/>
          </p:nvSpPr>
          <p:spPr>
            <a:xfrm flipH="false" flipV="false" rot="0">
              <a:off x="0" y="0"/>
              <a:ext cx="533345" cy="533345"/>
            </a:xfrm>
            <a:custGeom>
              <a:avLst/>
              <a:gdLst/>
              <a:ahLst/>
              <a:cxnLst/>
              <a:rect r="r" b="b" t="t" l="l"/>
              <a:pathLst>
                <a:path h="533345" w="533345">
                  <a:moveTo>
                    <a:pt x="0" y="0"/>
                  </a:moveTo>
                  <a:lnTo>
                    <a:pt x="533345" y="0"/>
                  </a:lnTo>
                  <a:lnTo>
                    <a:pt x="533345" y="533345"/>
                  </a:lnTo>
                  <a:lnTo>
                    <a:pt x="0" y="533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2" id="12"/>
          <p:cNvGrpSpPr/>
          <p:nvPr/>
        </p:nvGrpSpPr>
        <p:grpSpPr>
          <a:xfrm rot="0">
            <a:off x="6997728" y="6699771"/>
            <a:ext cx="7560733" cy="400009"/>
            <a:chOff x="0" y="0"/>
            <a:chExt cx="10080978" cy="533345"/>
          </a:xfrm>
        </p:grpSpPr>
        <p:sp>
          <p:nvSpPr>
            <p:cNvPr name="TextBox 13" id="13"/>
            <p:cNvSpPr txBox="true"/>
            <p:nvPr/>
          </p:nvSpPr>
          <p:spPr>
            <a:xfrm rot="0">
              <a:off x="870611" y="25017"/>
              <a:ext cx="9210366" cy="464261"/>
            </a:xfrm>
            <a:prstGeom prst="rect">
              <a:avLst/>
            </a:prstGeom>
          </p:spPr>
          <p:txBody>
            <a:bodyPr anchor="t" rtlCol="false" tIns="0" lIns="0" bIns="0" rIns="0">
              <a:spAutoFit/>
            </a:bodyPr>
            <a:lstStyle/>
            <a:p>
              <a:pPr algn="l" marL="0" indent="0" lvl="0">
                <a:lnSpc>
                  <a:spcPts val="2870"/>
                </a:lnSpc>
              </a:pPr>
              <a:r>
                <a:rPr lang="en-US" sz="2208">
                  <a:solidFill>
                    <a:srgbClr val="1A5666"/>
                  </a:solidFill>
                  <a:latin typeface="Proxima Nova"/>
                  <a:ea typeface="Proxima Nova"/>
                  <a:cs typeface="Proxima Nova"/>
                  <a:sym typeface="Proxima Nova"/>
                </a:rPr>
                <a:t>Future Work</a:t>
              </a:r>
            </a:p>
          </p:txBody>
        </p:sp>
        <p:sp>
          <p:nvSpPr>
            <p:cNvPr name="Freeform 14" id="14"/>
            <p:cNvSpPr/>
            <p:nvPr/>
          </p:nvSpPr>
          <p:spPr>
            <a:xfrm flipH="false" flipV="false" rot="0">
              <a:off x="0" y="0"/>
              <a:ext cx="533345" cy="533345"/>
            </a:xfrm>
            <a:custGeom>
              <a:avLst/>
              <a:gdLst/>
              <a:ahLst/>
              <a:cxnLst/>
              <a:rect r="r" b="b" t="t" l="l"/>
              <a:pathLst>
                <a:path h="533345" w="533345">
                  <a:moveTo>
                    <a:pt x="0" y="0"/>
                  </a:moveTo>
                  <a:lnTo>
                    <a:pt x="533345" y="0"/>
                  </a:lnTo>
                  <a:lnTo>
                    <a:pt x="533345" y="533345"/>
                  </a:lnTo>
                  <a:lnTo>
                    <a:pt x="0" y="533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5" id="15"/>
          <p:cNvSpPr/>
          <p:nvPr/>
        </p:nvSpPr>
        <p:spPr>
          <a:xfrm flipH="false" flipV="false" rot="0">
            <a:off x="14020648" y="2819587"/>
            <a:ext cx="537813" cy="237616"/>
          </a:xfrm>
          <a:custGeom>
            <a:avLst/>
            <a:gdLst/>
            <a:ahLst/>
            <a:cxnLst/>
            <a:rect r="r" b="b" t="t" l="l"/>
            <a:pathLst>
              <a:path h="237616" w="537813">
                <a:moveTo>
                  <a:pt x="0" y="0"/>
                </a:moveTo>
                <a:lnTo>
                  <a:pt x="537813" y="0"/>
                </a:lnTo>
                <a:lnTo>
                  <a:pt x="537813" y="237616"/>
                </a:lnTo>
                <a:lnTo>
                  <a:pt x="0" y="2376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6" id="16"/>
          <p:cNvSpPr/>
          <p:nvPr/>
        </p:nvSpPr>
        <p:spPr>
          <a:xfrm rot="0">
            <a:off x="6997728" y="4242152"/>
            <a:ext cx="7560733" cy="0"/>
          </a:xfrm>
          <a:prstGeom prst="line">
            <a:avLst/>
          </a:prstGeom>
          <a:ln cap="rnd" w="9525">
            <a:solidFill>
              <a:srgbClr val="ACD5DF"/>
            </a:solidFill>
            <a:prstDash val="solid"/>
            <a:headEnd type="none" len="sm" w="sm"/>
            <a:tailEnd type="none" len="sm" w="sm"/>
          </a:ln>
        </p:spPr>
      </p:sp>
      <p:sp>
        <p:nvSpPr>
          <p:cNvPr name="AutoShape 17" id="17"/>
          <p:cNvSpPr/>
          <p:nvPr/>
        </p:nvSpPr>
        <p:spPr>
          <a:xfrm rot="0">
            <a:off x="6997728" y="5303296"/>
            <a:ext cx="7560733" cy="0"/>
          </a:xfrm>
          <a:prstGeom prst="line">
            <a:avLst/>
          </a:prstGeom>
          <a:ln cap="rnd" w="9525">
            <a:solidFill>
              <a:srgbClr val="ACD5DF"/>
            </a:solidFill>
            <a:prstDash val="solid"/>
            <a:headEnd type="none" len="sm" w="sm"/>
            <a:tailEnd type="none" len="sm" w="sm"/>
          </a:ln>
        </p:spPr>
      </p:sp>
      <p:sp>
        <p:nvSpPr>
          <p:cNvPr name="AutoShape 18" id="18"/>
          <p:cNvSpPr/>
          <p:nvPr/>
        </p:nvSpPr>
        <p:spPr>
          <a:xfrm>
            <a:off x="6997728" y="6369203"/>
            <a:ext cx="7560733" cy="0"/>
          </a:xfrm>
          <a:prstGeom prst="line">
            <a:avLst/>
          </a:prstGeom>
          <a:ln cap="rnd" w="9525">
            <a:solidFill>
              <a:srgbClr val="ACD5DF"/>
            </a:solidFill>
            <a:prstDash val="solid"/>
            <a:headEnd type="none" len="sm" w="sm"/>
            <a:tailEnd type="none" len="sm" w="sm"/>
          </a:ln>
        </p:spPr>
      </p:sp>
      <p:sp>
        <p:nvSpPr>
          <p:cNvPr name="AutoShape 19" id="19"/>
          <p:cNvSpPr/>
          <p:nvPr/>
        </p:nvSpPr>
        <p:spPr>
          <a:xfrm rot="0">
            <a:off x="6997728" y="7425585"/>
            <a:ext cx="7560733" cy="0"/>
          </a:xfrm>
          <a:prstGeom prst="line">
            <a:avLst/>
          </a:prstGeom>
          <a:ln cap="rnd" w="9525">
            <a:solidFill>
              <a:srgbClr val="ACD5DF"/>
            </a:solidFill>
            <a:prstDash val="solid"/>
            <a:headEnd type="none" len="sm" w="sm"/>
            <a:tailEnd type="none" len="sm" w="sm"/>
          </a:ln>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1078954" y="-4249028"/>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4">
              <a:alphaModFix amt="43999"/>
            </a:blip>
            <a:stretch>
              <a:fillRect l="0" t="0" r="0" b="0"/>
            </a:stretch>
          </a:blipFill>
        </p:spPr>
      </p:sp>
      <p:sp>
        <p:nvSpPr>
          <p:cNvPr name="Freeform 4" id="4"/>
          <p:cNvSpPr/>
          <p:nvPr/>
        </p:nvSpPr>
        <p:spPr>
          <a:xfrm flipH="true" flipV="false" rot="0">
            <a:off x="-10585170" y="1028700"/>
            <a:ext cx="14181290" cy="10545723"/>
          </a:xfrm>
          <a:custGeom>
            <a:avLst/>
            <a:gdLst/>
            <a:ahLst/>
            <a:cxnLst/>
            <a:rect r="r" b="b" t="t" l="l"/>
            <a:pathLst>
              <a:path h="10545723" w="14181290">
                <a:moveTo>
                  <a:pt x="14181290" y="0"/>
                </a:moveTo>
                <a:lnTo>
                  <a:pt x="0" y="0"/>
                </a:lnTo>
                <a:lnTo>
                  <a:pt x="0" y="10545723"/>
                </a:lnTo>
                <a:lnTo>
                  <a:pt x="14181290" y="10545723"/>
                </a:lnTo>
                <a:lnTo>
                  <a:pt x="1418129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538232">
            <a:off x="16953572" y="3933609"/>
            <a:ext cx="2668856" cy="2131749"/>
          </a:xfrm>
          <a:custGeom>
            <a:avLst/>
            <a:gdLst/>
            <a:ahLst/>
            <a:cxnLst/>
            <a:rect r="r" b="b" t="t" l="l"/>
            <a:pathLst>
              <a:path h="2131749" w="2668856">
                <a:moveTo>
                  <a:pt x="0" y="0"/>
                </a:moveTo>
                <a:lnTo>
                  <a:pt x="2668856" y="0"/>
                </a:lnTo>
                <a:lnTo>
                  <a:pt x="2668856" y="2131749"/>
                </a:lnTo>
                <a:lnTo>
                  <a:pt x="0" y="2131749"/>
                </a:lnTo>
                <a:lnTo>
                  <a:pt x="0" y="0"/>
                </a:lnTo>
                <a:close/>
              </a:path>
            </a:pathLst>
          </a:custGeom>
          <a:blipFill>
            <a:blip r:embed="rId7"/>
            <a:stretch>
              <a:fillRect l="0" t="0" r="0" b="0"/>
            </a:stretch>
          </a:blipFill>
        </p:spPr>
      </p:sp>
      <p:grpSp>
        <p:nvGrpSpPr>
          <p:cNvPr name="Group 6" id="6"/>
          <p:cNvGrpSpPr/>
          <p:nvPr/>
        </p:nvGrpSpPr>
        <p:grpSpPr>
          <a:xfrm rot="0">
            <a:off x="2142403" y="222385"/>
            <a:ext cx="14003194" cy="10676424"/>
            <a:chOff x="0" y="0"/>
            <a:chExt cx="3688084" cy="2811898"/>
          </a:xfrm>
        </p:grpSpPr>
        <p:sp>
          <p:nvSpPr>
            <p:cNvPr name="Freeform 7" id="7"/>
            <p:cNvSpPr/>
            <p:nvPr/>
          </p:nvSpPr>
          <p:spPr>
            <a:xfrm flipH="false" flipV="false" rot="0">
              <a:off x="0" y="0"/>
              <a:ext cx="3688084" cy="2811898"/>
            </a:xfrm>
            <a:custGeom>
              <a:avLst/>
              <a:gdLst/>
              <a:ahLst/>
              <a:cxnLst/>
              <a:rect r="r" b="b" t="t" l="l"/>
              <a:pathLst>
                <a:path h="2811898" w="3688084">
                  <a:moveTo>
                    <a:pt x="28196" y="0"/>
                  </a:moveTo>
                  <a:lnTo>
                    <a:pt x="3659888" y="0"/>
                  </a:lnTo>
                  <a:cubicBezTo>
                    <a:pt x="3667366" y="0"/>
                    <a:pt x="3674538" y="2971"/>
                    <a:pt x="3679826" y="8258"/>
                  </a:cubicBezTo>
                  <a:cubicBezTo>
                    <a:pt x="3685113" y="13546"/>
                    <a:pt x="3688084" y="20718"/>
                    <a:pt x="3688084" y="28196"/>
                  </a:cubicBezTo>
                  <a:lnTo>
                    <a:pt x="3688084" y="2783701"/>
                  </a:lnTo>
                  <a:cubicBezTo>
                    <a:pt x="3688084" y="2791180"/>
                    <a:pt x="3685113" y="2798351"/>
                    <a:pt x="3679826" y="2803639"/>
                  </a:cubicBezTo>
                  <a:cubicBezTo>
                    <a:pt x="3674538" y="2808927"/>
                    <a:pt x="3667366" y="2811898"/>
                    <a:pt x="3659888" y="2811898"/>
                  </a:cubicBezTo>
                  <a:lnTo>
                    <a:pt x="28196" y="2811898"/>
                  </a:lnTo>
                  <a:cubicBezTo>
                    <a:pt x="20718" y="2811898"/>
                    <a:pt x="13546" y="2808927"/>
                    <a:pt x="8258" y="2803639"/>
                  </a:cubicBezTo>
                  <a:cubicBezTo>
                    <a:pt x="2971" y="2798351"/>
                    <a:pt x="0" y="2791180"/>
                    <a:pt x="0" y="2783701"/>
                  </a:cubicBezTo>
                  <a:lnTo>
                    <a:pt x="0" y="28196"/>
                  </a:lnTo>
                  <a:cubicBezTo>
                    <a:pt x="0" y="20718"/>
                    <a:pt x="2971" y="13546"/>
                    <a:pt x="8258" y="8258"/>
                  </a:cubicBezTo>
                  <a:cubicBezTo>
                    <a:pt x="13546" y="2971"/>
                    <a:pt x="20718" y="0"/>
                    <a:pt x="28196"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8" id="8"/>
            <p:cNvSpPr txBox="true"/>
            <p:nvPr/>
          </p:nvSpPr>
          <p:spPr>
            <a:xfrm>
              <a:off x="0" y="-38100"/>
              <a:ext cx="3688084" cy="2849998"/>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995101">
            <a:off x="385627" y="2730735"/>
            <a:ext cx="2668856" cy="2131749"/>
          </a:xfrm>
          <a:custGeom>
            <a:avLst/>
            <a:gdLst/>
            <a:ahLst/>
            <a:cxnLst/>
            <a:rect r="r" b="b" t="t" l="l"/>
            <a:pathLst>
              <a:path h="2131749" w="2668856">
                <a:moveTo>
                  <a:pt x="0" y="0"/>
                </a:moveTo>
                <a:lnTo>
                  <a:pt x="2668856" y="0"/>
                </a:lnTo>
                <a:lnTo>
                  <a:pt x="2668856" y="2131749"/>
                </a:lnTo>
                <a:lnTo>
                  <a:pt x="0" y="2131749"/>
                </a:lnTo>
                <a:lnTo>
                  <a:pt x="0" y="0"/>
                </a:lnTo>
                <a:close/>
              </a:path>
            </a:pathLst>
          </a:custGeom>
          <a:blipFill>
            <a:blip r:embed="rId7"/>
            <a:stretch>
              <a:fillRect l="0" t="0" r="0" b="0"/>
            </a:stretch>
          </a:blipFill>
        </p:spPr>
      </p:sp>
      <p:graphicFrame>
        <p:nvGraphicFramePr>
          <p:cNvPr name="Table 10" id="10"/>
          <p:cNvGraphicFramePr>
            <a:graphicFrameLocks noGrp="true"/>
          </p:cNvGraphicFramePr>
          <p:nvPr/>
        </p:nvGraphicFramePr>
        <p:xfrm>
          <a:off x="3303208" y="1188291"/>
          <a:ext cx="12299593" cy="8795544"/>
        </p:xfrm>
        <a:graphic>
          <a:graphicData uri="http://schemas.openxmlformats.org/drawingml/2006/table">
            <a:tbl>
              <a:tblPr/>
              <a:tblGrid>
                <a:gridCol w="1757085"/>
                <a:gridCol w="1757085"/>
                <a:gridCol w="1757085"/>
                <a:gridCol w="1757085"/>
                <a:gridCol w="1757085"/>
                <a:gridCol w="1757085"/>
                <a:gridCol w="1757085"/>
              </a:tblGrid>
              <a:tr h="874513">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Characteristics \ Technique</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Euclidean Distance</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Cosine Similarity</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Pearson Correlation</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Polynomial Kernel</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Sigmoid Kernel</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Gaussian Kernel (RBF)</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74513">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Captures linear relationships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74513">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Captures non-linear relationships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74513">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Invariant to vector magnitudes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74513">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Sensitive to spatial structure</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74513">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Suitable for high-dimensional data</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924927">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Captures complex interactions (condition interplay)</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74513">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Computational cost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74513">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Robust to noise or scale variance</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74513">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Interpretability</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Proxima Nova"/>
                          <a:ea typeface="Proxima Nova"/>
                          <a:cs typeface="Proxima Nova"/>
                          <a:sym typeface="Proxima Nova"/>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bl>
          </a:graphicData>
        </a:graphic>
      </p:graphicFrame>
      <p:sp>
        <p:nvSpPr>
          <p:cNvPr name="TextBox 11" id="11"/>
          <p:cNvSpPr txBox="true"/>
          <p:nvPr/>
        </p:nvSpPr>
        <p:spPr>
          <a:xfrm rot="0">
            <a:off x="3596120" y="397421"/>
            <a:ext cx="11832158" cy="631279"/>
          </a:xfrm>
          <a:prstGeom prst="rect">
            <a:avLst/>
          </a:prstGeom>
        </p:spPr>
        <p:txBody>
          <a:bodyPr anchor="t" rtlCol="false" tIns="0" lIns="0" bIns="0" rIns="0">
            <a:spAutoFit/>
          </a:bodyPr>
          <a:lstStyle/>
          <a:p>
            <a:pPr algn="ctr" marL="0" indent="0" lvl="0">
              <a:lnSpc>
                <a:spcPts val="5105"/>
              </a:lnSpc>
              <a:spcBef>
                <a:spcPct val="0"/>
              </a:spcBef>
            </a:pPr>
            <a:r>
              <a:rPr lang="en-US" sz="3646">
                <a:solidFill>
                  <a:srgbClr val="1A5666"/>
                </a:solidFill>
                <a:latin typeface="Allerta Stencil"/>
                <a:ea typeface="Allerta Stencil"/>
                <a:cs typeface="Allerta Stencil"/>
                <a:sym typeface="Allerta Stencil"/>
              </a:rPr>
              <a:t>Models</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9144000" y="3048280"/>
            <a:ext cx="7636766" cy="5075005"/>
            <a:chOff x="0" y="0"/>
            <a:chExt cx="2011329" cy="1336627"/>
          </a:xfrm>
        </p:grpSpPr>
        <p:sp>
          <p:nvSpPr>
            <p:cNvPr name="Freeform 4" id="4"/>
            <p:cNvSpPr/>
            <p:nvPr/>
          </p:nvSpPr>
          <p:spPr>
            <a:xfrm flipH="false" flipV="false" rot="0">
              <a:off x="0" y="0"/>
              <a:ext cx="2011329" cy="1336627"/>
            </a:xfrm>
            <a:custGeom>
              <a:avLst/>
              <a:gdLst/>
              <a:ahLst/>
              <a:cxnLst/>
              <a:rect r="r" b="b" t="t" l="l"/>
              <a:pathLst>
                <a:path h="1336627" w="2011329">
                  <a:moveTo>
                    <a:pt x="51702" y="0"/>
                  </a:moveTo>
                  <a:lnTo>
                    <a:pt x="1959627" y="0"/>
                  </a:lnTo>
                  <a:cubicBezTo>
                    <a:pt x="1973339" y="0"/>
                    <a:pt x="1986490" y="5447"/>
                    <a:pt x="1996186" y="15143"/>
                  </a:cubicBezTo>
                  <a:cubicBezTo>
                    <a:pt x="2005882" y="24839"/>
                    <a:pt x="2011329" y="37990"/>
                    <a:pt x="2011329" y="51702"/>
                  </a:cubicBezTo>
                  <a:lnTo>
                    <a:pt x="2011329" y="1284925"/>
                  </a:lnTo>
                  <a:cubicBezTo>
                    <a:pt x="2011329" y="1298637"/>
                    <a:pt x="2005882" y="1311788"/>
                    <a:pt x="1996186" y="1321484"/>
                  </a:cubicBezTo>
                  <a:cubicBezTo>
                    <a:pt x="1986490" y="1331180"/>
                    <a:pt x="1973339" y="1336627"/>
                    <a:pt x="1959627" y="1336627"/>
                  </a:cubicBezTo>
                  <a:lnTo>
                    <a:pt x="51702" y="1336627"/>
                  </a:lnTo>
                  <a:cubicBezTo>
                    <a:pt x="37990" y="1336627"/>
                    <a:pt x="24839" y="1331180"/>
                    <a:pt x="15143" y="1321484"/>
                  </a:cubicBezTo>
                  <a:cubicBezTo>
                    <a:pt x="5447" y="1311788"/>
                    <a:pt x="0" y="1298637"/>
                    <a:pt x="0" y="1284925"/>
                  </a:cubicBezTo>
                  <a:lnTo>
                    <a:pt x="0" y="51702"/>
                  </a:lnTo>
                  <a:cubicBezTo>
                    <a:pt x="0" y="37990"/>
                    <a:pt x="5447" y="24839"/>
                    <a:pt x="15143" y="15143"/>
                  </a:cubicBezTo>
                  <a:cubicBezTo>
                    <a:pt x="24839" y="5447"/>
                    <a:pt x="37990" y="0"/>
                    <a:pt x="51702"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5" id="5"/>
            <p:cNvSpPr txBox="true"/>
            <p:nvPr/>
          </p:nvSpPr>
          <p:spPr>
            <a:xfrm>
              <a:off x="0" y="-38100"/>
              <a:ext cx="2011329" cy="137472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2861520">
            <a:off x="-6853998" y="-272475"/>
            <a:ext cx="12954941" cy="9845755"/>
          </a:xfrm>
          <a:custGeom>
            <a:avLst/>
            <a:gdLst/>
            <a:ahLst/>
            <a:cxnLst/>
            <a:rect r="r" b="b" t="t" l="l"/>
            <a:pathLst>
              <a:path h="9845755" w="12954941">
                <a:moveTo>
                  <a:pt x="0" y="0"/>
                </a:moveTo>
                <a:lnTo>
                  <a:pt x="12954941" y="0"/>
                </a:lnTo>
                <a:lnTo>
                  <a:pt x="12954941" y="9845755"/>
                </a:lnTo>
                <a:lnTo>
                  <a:pt x="0" y="9845755"/>
                </a:lnTo>
                <a:lnTo>
                  <a:pt x="0" y="0"/>
                </a:lnTo>
                <a:close/>
              </a:path>
            </a:pathLst>
          </a:custGeom>
          <a:blipFill>
            <a:blip r:embed="rId3">
              <a:alphaModFix amt="46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28700" y="2257042"/>
            <a:ext cx="6096929" cy="7001258"/>
          </a:xfrm>
          <a:custGeom>
            <a:avLst/>
            <a:gdLst/>
            <a:ahLst/>
            <a:cxnLst/>
            <a:rect r="r" b="b" t="t" l="l"/>
            <a:pathLst>
              <a:path h="7001258" w="6096929">
                <a:moveTo>
                  <a:pt x="0" y="0"/>
                </a:moveTo>
                <a:lnTo>
                  <a:pt x="6096929" y="0"/>
                </a:lnTo>
                <a:lnTo>
                  <a:pt x="6096929" y="7001258"/>
                </a:lnTo>
                <a:lnTo>
                  <a:pt x="0" y="7001258"/>
                </a:lnTo>
                <a:lnTo>
                  <a:pt x="0" y="0"/>
                </a:lnTo>
                <a:close/>
              </a:path>
            </a:pathLst>
          </a:custGeom>
          <a:blipFill>
            <a:blip r:embed="rId5"/>
            <a:stretch>
              <a:fillRect l="0" t="0" r="0" b="0"/>
            </a:stretch>
          </a:blipFill>
        </p:spPr>
      </p:sp>
      <p:sp>
        <p:nvSpPr>
          <p:cNvPr name="TextBox 8" id="8"/>
          <p:cNvSpPr txBox="true"/>
          <p:nvPr/>
        </p:nvSpPr>
        <p:spPr>
          <a:xfrm rot="0">
            <a:off x="9803749" y="4833469"/>
            <a:ext cx="6488832" cy="1842135"/>
          </a:xfrm>
          <a:prstGeom prst="rect">
            <a:avLst/>
          </a:prstGeom>
        </p:spPr>
        <p:txBody>
          <a:bodyPr anchor="t" rtlCol="false" tIns="0" lIns="0" bIns="0" rIns="0">
            <a:spAutoFit/>
          </a:bodyPr>
          <a:lstStyle/>
          <a:p>
            <a:pPr algn="just">
              <a:lnSpc>
                <a:spcPts val="2940"/>
              </a:lnSpc>
            </a:pPr>
            <a:r>
              <a:rPr lang="en-US" sz="2100">
                <a:solidFill>
                  <a:srgbClr val="1A5666"/>
                </a:solidFill>
                <a:latin typeface="Proxima Nova"/>
                <a:ea typeface="Proxima Nova"/>
                <a:cs typeface="Proxima Nova"/>
                <a:sym typeface="Proxima Nova"/>
              </a:rPr>
              <a:t>Lorem ipsum dolor sit amet, consectetuer adipiscing elit. Aenean commodo ligula eget dolor. Aenean massa. Cum sociis natoque penatibus et magnis dis parturient montes, nascetur ridiculus mus. Donec quam felis, ultricies nec, pellentesque eu, pretium quis, sem.</a:t>
            </a:r>
          </a:p>
        </p:txBody>
      </p:sp>
      <p:sp>
        <p:nvSpPr>
          <p:cNvPr name="TextBox 9" id="9"/>
          <p:cNvSpPr txBox="true"/>
          <p:nvPr/>
        </p:nvSpPr>
        <p:spPr>
          <a:xfrm rot="0">
            <a:off x="9485986" y="3573254"/>
            <a:ext cx="7611389" cy="505565"/>
          </a:xfrm>
          <a:prstGeom prst="rect">
            <a:avLst/>
          </a:prstGeom>
        </p:spPr>
        <p:txBody>
          <a:bodyPr anchor="t" rtlCol="false" tIns="0" lIns="0" bIns="0" rIns="0">
            <a:spAutoFit/>
          </a:bodyPr>
          <a:lstStyle/>
          <a:p>
            <a:pPr algn="l">
              <a:lnSpc>
                <a:spcPts val="4159"/>
              </a:lnSpc>
            </a:pPr>
            <a:r>
              <a:rPr lang="en-US" sz="2970">
                <a:solidFill>
                  <a:srgbClr val="1A5666"/>
                </a:solidFill>
                <a:latin typeface="Allerta Stencil"/>
                <a:ea typeface="Allerta Stencil"/>
                <a:cs typeface="Allerta Stencil"/>
                <a:sym typeface="Allerta Stencil"/>
              </a:rPr>
              <a:t>Experimental Limitations</a:t>
            </a:r>
          </a:p>
        </p:txBody>
      </p:sp>
      <p:sp>
        <p:nvSpPr>
          <p:cNvPr name="Freeform 10" id="10"/>
          <p:cNvSpPr/>
          <p:nvPr/>
        </p:nvSpPr>
        <p:spPr>
          <a:xfrm flipH="false" flipV="false" rot="0">
            <a:off x="14516889" y="6860644"/>
            <a:ext cx="8144904" cy="5884693"/>
          </a:xfrm>
          <a:custGeom>
            <a:avLst/>
            <a:gdLst/>
            <a:ahLst/>
            <a:cxnLst/>
            <a:rect r="r" b="b" t="t" l="l"/>
            <a:pathLst>
              <a:path h="5884693" w="8144904">
                <a:moveTo>
                  <a:pt x="0" y="0"/>
                </a:moveTo>
                <a:lnTo>
                  <a:pt x="8144904" y="0"/>
                </a:lnTo>
                <a:lnTo>
                  <a:pt x="8144904" y="5884693"/>
                </a:lnTo>
                <a:lnTo>
                  <a:pt x="0" y="5884693"/>
                </a:lnTo>
                <a:lnTo>
                  <a:pt x="0" y="0"/>
                </a:lnTo>
                <a:close/>
              </a:path>
            </a:pathLst>
          </a:custGeom>
          <a:blipFill>
            <a:blip r:embed="rId6">
              <a:alphaModFix amt="43999"/>
            </a:blip>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9815361" y="3780785"/>
            <a:ext cx="11885100" cy="9810610"/>
          </a:xfrm>
          <a:custGeom>
            <a:avLst/>
            <a:gdLst/>
            <a:ahLst/>
            <a:cxnLst/>
            <a:rect r="r" b="b" t="t" l="l"/>
            <a:pathLst>
              <a:path h="9810610" w="11885100">
                <a:moveTo>
                  <a:pt x="0" y="0"/>
                </a:moveTo>
                <a:lnTo>
                  <a:pt x="11885100" y="0"/>
                </a:lnTo>
                <a:lnTo>
                  <a:pt x="11885100" y="9810610"/>
                </a:lnTo>
                <a:lnTo>
                  <a:pt x="0" y="98106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4629" y="4610804"/>
            <a:ext cx="8003371" cy="5192187"/>
          </a:xfrm>
          <a:custGeom>
            <a:avLst/>
            <a:gdLst/>
            <a:ahLst/>
            <a:cxnLst/>
            <a:rect r="r" b="b" t="t" l="l"/>
            <a:pathLst>
              <a:path h="5192187" w="8003371">
                <a:moveTo>
                  <a:pt x="0" y="0"/>
                </a:moveTo>
                <a:lnTo>
                  <a:pt x="8003371" y="0"/>
                </a:lnTo>
                <a:lnTo>
                  <a:pt x="8003371" y="5192187"/>
                </a:lnTo>
                <a:lnTo>
                  <a:pt x="0" y="5192187"/>
                </a:lnTo>
                <a:lnTo>
                  <a:pt x="0" y="0"/>
                </a:lnTo>
                <a:close/>
              </a:path>
            </a:pathLst>
          </a:custGeom>
          <a:blipFill>
            <a:blip r:embed="rId6"/>
            <a:stretch>
              <a:fillRect l="0" t="0" r="0" b="0"/>
            </a:stretch>
          </a:blipFill>
        </p:spPr>
      </p:sp>
      <p:sp>
        <p:nvSpPr>
          <p:cNvPr name="Freeform 5" id="5"/>
          <p:cNvSpPr/>
          <p:nvPr/>
        </p:nvSpPr>
        <p:spPr>
          <a:xfrm flipH="false" flipV="false" rot="0">
            <a:off x="-3282677" y="400031"/>
            <a:ext cx="6565354" cy="4743469"/>
          </a:xfrm>
          <a:custGeom>
            <a:avLst/>
            <a:gdLst/>
            <a:ahLst/>
            <a:cxnLst/>
            <a:rect r="r" b="b" t="t" l="l"/>
            <a:pathLst>
              <a:path h="4743469" w="6565354">
                <a:moveTo>
                  <a:pt x="0" y="0"/>
                </a:moveTo>
                <a:lnTo>
                  <a:pt x="6565354" y="0"/>
                </a:lnTo>
                <a:lnTo>
                  <a:pt x="6565354" y="4743469"/>
                </a:lnTo>
                <a:lnTo>
                  <a:pt x="0" y="4743469"/>
                </a:lnTo>
                <a:lnTo>
                  <a:pt x="0" y="0"/>
                </a:lnTo>
                <a:close/>
              </a:path>
            </a:pathLst>
          </a:custGeom>
          <a:blipFill>
            <a:blip r:embed="rId7">
              <a:alphaModFix amt="43999"/>
            </a:blip>
            <a:stretch>
              <a:fillRect l="0" t="0" r="0" b="0"/>
            </a:stretch>
          </a:blipFill>
        </p:spPr>
      </p:sp>
      <p:grpSp>
        <p:nvGrpSpPr>
          <p:cNvPr name="Group 6" id="6"/>
          <p:cNvGrpSpPr/>
          <p:nvPr/>
        </p:nvGrpSpPr>
        <p:grpSpPr>
          <a:xfrm rot="0">
            <a:off x="1373427" y="341058"/>
            <a:ext cx="7636766" cy="9253636"/>
            <a:chOff x="0" y="0"/>
            <a:chExt cx="2011329" cy="2437172"/>
          </a:xfrm>
        </p:grpSpPr>
        <p:sp>
          <p:nvSpPr>
            <p:cNvPr name="Freeform 7" id="7"/>
            <p:cNvSpPr/>
            <p:nvPr/>
          </p:nvSpPr>
          <p:spPr>
            <a:xfrm flipH="false" flipV="false" rot="0">
              <a:off x="0" y="0"/>
              <a:ext cx="2011329" cy="2437172"/>
            </a:xfrm>
            <a:custGeom>
              <a:avLst/>
              <a:gdLst/>
              <a:ahLst/>
              <a:cxnLst/>
              <a:rect r="r" b="b" t="t" l="l"/>
              <a:pathLst>
                <a:path h="2437172" w="2011329">
                  <a:moveTo>
                    <a:pt x="51702" y="0"/>
                  </a:moveTo>
                  <a:lnTo>
                    <a:pt x="1959627" y="0"/>
                  </a:lnTo>
                  <a:cubicBezTo>
                    <a:pt x="1973339" y="0"/>
                    <a:pt x="1986490" y="5447"/>
                    <a:pt x="1996186" y="15143"/>
                  </a:cubicBezTo>
                  <a:cubicBezTo>
                    <a:pt x="2005882" y="24839"/>
                    <a:pt x="2011329" y="37990"/>
                    <a:pt x="2011329" y="51702"/>
                  </a:cubicBezTo>
                  <a:lnTo>
                    <a:pt x="2011329" y="2385469"/>
                  </a:lnTo>
                  <a:cubicBezTo>
                    <a:pt x="2011329" y="2399182"/>
                    <a:pt x="2005882" y="2412332"/>
                    <a:pt x="1996186" y="2422028"/>
                  </a:cubicBezTo>
                  <a:cubicBezTo>
                    <a:pt x="1986490" y="2431724"/>
                    <a:pt x="1973339" y="2437172"/>
                    <a:pt x="1959627" y="2437172"/>
                  </a:cubicBezTo>
                  <a:lnTo>
                    <a:pt x="51702" y="2437172"/>
                  </a:lnTo>
                  <a:cubicBezTo>
                    <a:pt x="37990" y="2437172"/>
                    <a:pt x="24839" y="2431724"/>
                    <a:pt x="15143" y="2422028"/>
                  </a:cubicBezTo>
                  <a:cubicBezTo>
                    <a:pt x="5447" y="2412332"/>
                    <a:pt x="0" y="2399182"/>
                    <a:pt x="0" y="2385469"/>
                  </a:cubicBezTo>
                  <a:lnTo>
                    <a:pt x="0" y="51702"/>
                  </a:lnTo>
                  <a:cubicBezTo>
                    <a:pt x="0" y="37990"/>
                    <a:pt x="5447" y="24839"/>
                    <a:pt x="15143" y="15143"/>
                  </a:cubicBezTo>
                  <a:cubicBezTo>
                    <a:pt x="24839" y="5447"/>
                    <a:pt x="37990" y="0"/>
                    <a:pt x="51702"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8" id="8"/>
            <p:cNvSpPr txBox="true"/>
            <p:nvPr/>
          </p:nvSpPr>
          <p:spPr>
            <a:xfrm>
              <a:off x="0" y="-38100"/>
              <a:ext cx="2011329" cy="2475272"/>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715413" y="597192"/>
            <a:ext cx="7294780" cy="1029440"/>
          </a:xfrm>
          <a:prstGeom prst="rect">
            <a:avLst/>
          </a:prstGeom>
        </p:spPr>
        <p:txBody>
          <a:bodyPr anchor="t" rtlCol="false" tIns="0" lIns="0" bIns="0" rIns="0">
            <a:spAutoFit/>
          </a:bodyPr>
          <a:lstStyle/>
          <a:p>
            <a:pPr algn="l">
              <a:lnSpc>
                <a:spcPts val="4159"/>
              </a:lnSpc>
            </a:pPr>
            <a:r>
              <a:rPr lang="en-US" sz="2970">
                <a:solidFill>
                  <a:srgbClr val="1A5666"/>
                </a:solidFill>
                <a:latin typeface="Allerta Stencil"/>
                <a:ea typeface="Allerta Stencil"/>
                <a:cs typeface="Allerta Stencil"/>
                <a:sym typeface="Allerta Stencil"/>
              </a:rPr>
              <a:t>Future Work (1) - </a:t>
            </a:r>
          </a:p>
          <a:p>
            <a:pPr algn="l">
              <a:lnSpc>
                <a:spcPts val="4159"/>
              </a:lnSpc>
            </a:pPr>
            <a:r>
              <a:rPr lang="en-US" sz="2970">
                <a:solidFill>
                  <a:srgbClr val="1A5666"/>
                </a:solidFill>
                <a:latin typeface="Allerta Stencil"/>
                <a:ea typeface="Allerta Stencil"/>
                <a:cs typeface="Allerta Stencil"/>
                <a:sym typeface="Allerta Stencil"/>
              </a:rPr>
              <a:t>Anisotropic Gaussian Kernels</a:t>
            </a:r>
          </a:p>
        </p:txBody>
      </p:sp>
      <p:pic>
        <p:nvPicPr>
          <p:cNvPr name="Picture 10" id="10"/>
          <p:cNvPicPr>
            <a:picLocks noChangeAspect="true"/>
          </p:cNvPicPr>
          <p:nvPr/>
        </p:nvPicPr>
        <p:blipFill>
          <a:blip r:embed="rId8"/>
          <a:stretch>
            <a:fillRect/>
          </a:stretch>
        </p:blipFill>
        <p:spPr>
          <a:xfrm rot="0">
            <a:off x="2147595" y="3647038"/>
            <a:ext cx="5253155" cy="1555282"/>
          </a:xfrm>
          <a:prstGeom prst="rect">
            <a:avLst/>
          </a:prstGeom>
        </p:spPr>
      </p:pic>
      <p:pic>
        <p:nvPicPr>
          <p:cNvPr name="Picture 11" id="11"/>
          <p:cNvPicPr>
            <a:picLocks noChangeAspect="true"/>
          </p:cNvPicPr>
          <p:nvPr/>
        </p:nvPicPr>
        <p:blipFill>
          <a:blip r:embed="rId9"/>
          <a:stretch>
            <a:fillRect/>
          </a:stretch>
        </p:blipFill>
        <p:spPr>
          <a:xfrm rot="0">
            <a:off x="2147595" y="2359003"/>
            <a:ext cx="5253155" cy="1729026"/>
          </a:xfrm>
          <a:prstGeom prst="rect">
            <a:avLst/>
          </a:prstGeom>
        </p:spPr>
      </p:pic>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9144000" y="633084"/>
            <a:ext cx="7636766" cy="8539491"/>
            <a:chOff x="0" y="0"/>
            <a:chExt cx="2011329" cy="2249084"/>
          </a:xfrm>
        </p:grpSpPr>
        <p:sp>
          <p:nvSpPr>
            <p:cNvPr name="Freeform 4" id="4"/>
            <p:cNvSpPr/>
            <p:nvPr/>
          </p:nvSpPr>
          <p:spPr>
            <a:xfrm flipH="false" flipV="false" rot="0">
              <a:off x="0" y="0"/>
              <a:ext cx="2011329" cy="2249084"/>
            </a:xfrm>
            <a:custGeom>
              <a:avLst/>
              <a:gdLst/>
              <a:ahLst/>
              <a:cxnLst/>
              <a:rect r="r" b="b" t="t" l="l"/>
              <a:pathLst>
                <a:path h="2249084" w="2011329">
                  <a:moveTo>
                    <a:pt x="51702" y="0"/>
                  </a:moveTo>
                  <a:lnTo>
                    <a:pt x="1959627" y="0"/>
                  </a:lnTo>
                  <a:cubicBezTo>
                    <a:pt x="1973339" y="0"/>
                    <a:pt x="1986490" y="5447"/>
                    <a:pt x="1996186" y="15143"/>
                  </a:cubicBezTo>
                  <a:cubicBezTo>
                    <a:pt x="2005882" y="24839"/>
                    <a:pt x="2011329" y="37990"/>
                    <a:pt x="2011329" y="51702"/>
                  </a:cubicBezTo>
                  <a:lnTo>
                    <a:pt x="2011329" y="2197382"/>
                  </a:lnTo>
                  <a:cubicBezTo>
                    <a:pt x="2011329" y="2211094"/>
                    <a:pt x="2005882" y="2224245"/>
                    <a:pt x="1996186" y="2233941"/>
                  </a:cubicBezTo>
                  <a:cubicBezTo>
                    <a:pt x="1986490" y="2243637"/>
                    <a:pt x="1973339" y="2249084"/>
                    <a:pt x="1959627" y="2249084"/>
                  </a:cubicBezTo>
                  <a:lnTo>
                    <a:pt x="51702" y="2249084"/>
                  </a:lnTo>
                  <a:cubicBezTo>
                    <a:pt x="37990" y="2249084"/>
                    <a:pt x="24839" y="2243637"/>
                    <a:pt x="15143" y="2233941"/>
                  </a:cubicBezTo>
                  <a:cubicBezTo>
                    <a:pt x="5447" y="2224245"/>
                    <a:pt x="0" y="2211094"/>
                    <a:pt x="0" y="2197382"/>
                  </a:cubicBezTo>
                  <a:lnTo>
                    <a:pt x="0" y="51702"/>
                  </a:lnTo>
                  <a:cubicBezTo>
                    <a:pt x="0" y="37990"/>
                    <a:pt x="5447" y="24839"/>
                    <a:pt x="15143" y="15143"/>
                  </a:cubicBezTo>
                  <a:cubicBezTo>
                    <a:pt x="24839" y="5447"/>
                    <a:pt x="37990" y="0"/>
                    <a:pt x="51702"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5" id="5"/>
            <p:cNvSpPr txBox="true"/>
            <p:nvPr/>
          </p:nvSpPr>
          <p:spPr>
            <a:xfrm>
              <a:off x="0" y="-38100"/>
              <a:ext cx="2011329" cy="2287184"/>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2861520">
            <a:off x="-6853998" y="-272475"/>
            <a:ext cx="12954941" cy="9845755"/>
          </a:xfrm>
          <a:custGeom>
            <a:avLst/>
            <a:gdLst/>
            <a:ahLst/>
            <a:cxnLst/>
            <a:rect r="r" b="b" t="t" l="l"/>
            <a:pathLst>
              <a:path h="9845755" w="12954941">
                <a:moveTo>
                  <a:pt x="0" y="0"/>
                </a:moveTo>
                <a:lnTo>
                  <a:pt x="12954941" y="0"/>
                </a:lnTo>
                <a:lnTo>
                  <a:pt x="12954941" y="9845755"/>
                </a:lnTo>
                <a:lnTo>
                  <a:pt x="0" y="9845755"/>
                </a:lnTo>
                <a:lnTo>
                  <a:pt x="0" y="0"/>
                </a:lnTo>
                <a:close/>
              </a:path>
            </a:pathLst>
          </a:custGeom>
          <a:blipFill>
            <a:blip r:embed="rId3">
              <a:alphaModFix amt="46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28700" y="2257042"/>
            <a:ext cx="6096929" cy="7001258"/>
          </a:xfrm>
          <a:custGeom>
            <a:avLst/>
            <a:gdLst/>
            <a:ahLst/>
            <a:cxnLst/>
            <a:rect r="r" b="b" t="t" l="l"/>
            <a:pathLst>
              <a:path h="7001258" w="6096929">
                <a:moveTo>
                  <a:pt x="0" y="0"/>
                </a:moveTo>
                <a:lnTo>
                  <a:pt x="6096929" y="0"/>
                </a:lnTo>
                <a:lnTo>
                  <a:pt x="6096929" y="7001258"/>
                </a:lnTo>
                <a:lnTo>
                  <a:pt x="0" y="7001258"/>
                </a:lnTo>
                <a:lnTo>
                  <a:pt x="0" y="0"/>
                </a:lnTo>
                <a:close/>
              </a:path>
            </a:pathLst>
          </a:custGeom>
          <a:blipFill>
            <a:blip r:embed="rId5"/>
            <a:stretch>
              <a:fillRect l="0" t="0" r="0" b="0"/>
            </a:stretch>
          </a:blipFill>
        </p:spPr>
      </p:sp>
      <p:sp>
        <p:nvSpPr>
          <p:cNvPr name="TextBox 8" id="8"/>
          <p:cNvSpPr txBox="true"/>
          <p:nvPr/>
        </p:nvSpPr>
        <p:spPr>
          <a:xfrm rot="0">
            <a:off x="9485986" y="889218"/>
            <a:ext cx="7294780" cy="2077190"/>
          </a:xfrm>
          <a:prstGeom prst="rect">
            <a:avLst/>
          </a:prstGeom>
        </p:spPr>
        <p:txBody>
          <a:bodyPr anchor="t" rtlCol="false" tIns="0" lIns="0" bIns="0" rIns="0">
            <a:spAutoFit/>
          </a:bodyPr>
          <a:lstStyle/>
          <a:p>
            <a:pPr algn="l">
              <a:lnSpc>
                <a:spcPts val="4159"/>
              </a:lnSpc>
            </a:pPr>
            <a:r>
              <a:rPr lang="en-US" sz="2970">
                <a:solidFill>
                  <a:srgbClr val="1A5666"/>
                </a:solidFill>
                <a:latin typeface="Allerta Stencil"/>
                <a:ea typeface="Allerta Stencil"/>
                <a:cs typeface="Allerta Stencil"/>
                <a:sym typeface="Allerta Stencil"/>
              </a:rPr>
              <a:t>Future Work (2) - </a:t>
            </a:r>
          </a:p>
          <a:p>
            <a:pPr algn="l">
              <a:lnSpc>
                <a:spcPts val="4159"/>
              </a:lnSpc>
            </a:pPr>
            <a:r>
              <a:rPr lang="en-US" sz="2970">
                <a:solidFill>
                  <a:srgbClr val="1A5666"/>
                </a:solidFill>
                <a:latin typeface="Allerta Stencil"/>
                <a:ea typeface="Allerta Stencil"/>
                <a:cs typeface="Allerta Stencil"/>
                <a:sym typeface="Allerta Stencil"/>
              </a:rPr>
              <a:t>Dynamic and Adaptive Weight Adjustment</a:t>
            </a:r>
          </a:p>
          <a:p>
            <a:pPr algn="l">
              <a:lnSpc>
                <a:spcPts val="4159"/>
              </a:lnSpc>
            </a:pPr>
          </a:p>
        </p:txBody>
      </p:sp>
      <p:sp>
        <p:nvSpPr>
          <p:cNvPr name="Freeform 9" id="9"/>
          <p:cNvSpPr/>
          <p:nvPr/>
        </p:nvSpPr>
        <p:spPr>
          <a:xfrm flipH="false" flipV="false" rot="0">
            <a:off x="14516889" y="6860644"/>
            <a:ext cx="8144904" cy="5884693"/>
          </a:xfrm>
          <a:custGeom>
            <a:avLst/>
            <a:gdLst/>
            <a:ahLst/>
            <a:cxnLst/>
            <a:rect r="r" b="b" t="t" l="l"/>
            <a:pathLst>
              <a:path h="5884693" w="8144904">
                <a:moveTo>
                  <a:pt x="0" y="0"/>
                </a:moveTo>
                <a:lnTo>
                  <a:pt x="8144904" y="0"/>
                </a:lnTo>
                <a:lnTo>
                  <a:pt x="8144904" y="5884693"/>
                </a:lnTo>
                <a:lnTo>
                  <a:pt x="0" y="5884693"/>
                </a:lnTo>
                <a:lnTo>
                  <a:pt x="0" y="0"/>
                </a:lnTo>
                <a:close/>
              </a:path>
            </a:pathLst>
          </a:custGeom>
          <a:blipFill>
            <a:blip r:embed="rId6">
              <a:alphaModFix amt="43999"/>
            </a:blip>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746240" y="4614176"/>
            <a:ext cx="14876002" cy="12333558"/>
          </a:xfrm>
          <a:custGeom>
            <a:avLst/>
            <a:gdLst/>
            <a:ahLst/>
            <a:cxnLst/>
            <a:rect r="r" b="b" t="t" l="l"/>
            <a:pathLst>
              <a:path h="12333558" w="14876002">
                <a:moveTo>
                  <a:pt x="0" y="0"/>
                </a:moveTo>
                <a:lnTo>
                  <a:pt x="14876001" y="0"/>
                </a:lnTo>
                <a:lnTo>
                  <a:pt x="14876001" y="12333558"/>
                </a:lnTo>
                <a:lnTo>
                  <a:pt x="0" y="123335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463779" y="3551107"/>
            <a:ext cx="6795521" cy="5003202"/>
          </a:xfrm>
          <a:custGeom>
            <a:avLst/>
            <a:gdLst/>
            <a:ahLst/>
            <a:cxnLst/>
            <a:rect r="r" b="b" t="t" l="l"/>
            <a:pathLst>
              <a:path h="5003202" w="6795521">
                <a:moveTo>
                  <a:pt x="0" y="0"/>
                </a:moveTo>
                <a:lnTo>
                  <a:pt x="6795521" y="0"/>
                </a:lnTo>
                <a:lnTo>
                  <a:pt x="6795521" y="5003202"/>
                </a:lnTo>
                <a:lnTo>
                  <a:pt x="0" y="5003202"/>
                </a:lnTo>
                <a:lnTo>
                  <a:pt x="0" y="0"/>
                </a:lnTo>
                <a:close/>
              </a:path>
            </a:pathLst>
          </a:custGeom>
          <a:blipFill>
            <a:blip r:embed="rId5"/>
            <a:stretch>
              <a:fillRect l="0" t="0" r="0" b="0"/>
            </a:stretch>
          </a:blipFill>
        </p:spPr>
      </p:sp>
      <p:sp>
        <p:nvSpPr>
          <p:cNvPr name="Freeform 5" id="5"/>
          <p:cNvSpPr/>
          <p:nvPr/>
        </p:nvSpPr>
        <p:spPr>
          <a:xfrm flipH="false" flipV="false" rot="0">
            <a:off x="-5832008" y="-1629595"/>
            <a:ext cx="8144904" cy="5884693"/>
          </a:xfrm>
          <a:custGeom>
            <a:avLst/>
            <a:gdLst/>
            <a:ahLst/>
            <a:cxnLst/>
            <a:rect r="r" b="b" t="t" l="l"/>
            <a:pathLst>
              <a:path h="5884693" w="8144904">
                <a:moveTo>
                  <a:pt x="0" y="0"/>
                </a:moveTo>
                <a:lnTo>
                  <a:pt x="8144903" y="0"/>
                </a:lnTo>
                <a:lnTo>
                  <a:pt x="8144903" y="5884693"/>
                </a:lnTo>
                <a:lnTo>
                  <a:pt x="0" y="5884693"/>
                </a:lnTo>
                <a:lnTo>
                  <a:pt x="0" y="0"/>
                </a:lnTo>
                <a:close/>
              </a:path>
            </a:pathLst>
          </a:custGeom>
          <a:blipFill>
            <a:blip r:embed="rId6">
              <a:alphaModFix amt="43999"/>
            </a:blip>
            <a:stretch>
              <a:fillRect l="0" t="0" r="0" b="0"/>
            </a:stretch>
          </a:blipFill>
        </p:spPr>
      </p:sp>
      <p:grpSp>
        <p:nvGrpSpPr>
          <p:cNvPr name="Group 6" id="6"/>
          <p:cNvGrpSpPr/>
          <p:nvPr/>
        </p:nvGrpSpPr>
        <p:grpSpPr>
          <a:xfrm rot="0">
            <a:off x="841662" y="718809"/>
            <a:ext cx="7636766" cy="8539491"/>
            <a:chOff x="0" y="0"/>
            <a:chExt cx="2011329" cy="2249084"/>
          </a:xfrm>
        </p:grpSpPr>
        <p:sp>
          <p:nvSpPr>
            <p:cNvPr name="Freeform 7" id="7"/>
            <p:cNvSpPr/>
            <p:nvPr/>
          </p:nvSpPr>
          <p:spPr>
            <a:xfrm flipH="false" flipV="false" rot="0">
              <a:off x="0" y="0"/>
              <a:ext cx="2011329" cy="2249084"/>
            </a:xfrm>
            <a:custGeom>
              <a:avLst/>
              <a:gdLst/>
              <a:ahLst/>
              <a:cxnLst/>
              <a:rect r="r" b="b" t="t" l="l"/>
              <a:pathLst>
                <a:path h="2249084" w="2011329">
                  <a:moveTo>
                    <a:pt x="51702" y="0"/>
                  </a:moveTo>
                  <a:lnTo>
                    <a:pt x="1959627" y="0"/>
                  </a:lnTo>
                  <a:cubicBezTo>
                    <a:pt x="1973339" y="0"/>
                    <a:pt x="1986490" y="5447"/>
                    <a:pt x="1996186" y="15143"/>
                  </a:cubicBezTo>
                  <a:cubicBezTo>
                    <a:pt x="2005882" y="24839"/>
                    <a:pt x="2011329" y="37990"/>
                    <a:pt x="2011329" y="51702"/>
                  </a:cubicBezTo>
                  <a:lnTo>
                    <a:pt x="2011329" y="2197382"/>
                  </a:lnTo>
                  <a:cubicBezTo>
                    <a:pt x="2011329" y="2211094"/>
                    <a:pt x="2005882" y="2224245"/>
                    <a:pt x="1996186" y="2233941"/>
                  </a:cubicBezTo>
                  <a:cubicBezTo>
                    <a:pt x="1986490" y="2243637"/>
                    <a:pt x="1973339" y="2249084"/>
                    <a:pt x="1959627" y="2249084"/>
                  </a:cubicBezTo>
                  <a:lnTo>
                    <a:pt x="51702" y="2249084"/>
                  </a:lnTo>
                  <a:cubicBezTo>
                    <a:pt x="37990" y="2249084"/>
                    <a:pt x="24839" y="2243637"/>
                    <a:pt x="15143" y="2233941"/>
                  </a:cubicBezTo>
                  <a:cubicBezTo>
                    <a:pt x="5447" y="2224245"/>
                    <a:pt x="0" y="2211094"/>
                    <a:pt x="0" y="2197382"/>
                  </a:cubicBezTo>
                  <a:lnTo>
                    <a:pt x="0" y="51702"/>
                  </a:lnTo>
                  <a:cubicBezTo>
                    <a:pt x="0" y="37990"/>
                    <a:pt x="5447" y="24839"/>
                    <a:pt x="15143" y="15143"/>
                  </a:cubicBezTo>
                  <a:cubicBezTo>
                    <a:pt x="24839" y="5447"/>
                    <a:pt x="37990" y="0"/>
                    <a:pt x="51702"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8" id="8"/>
            <p:cNvSpPr txBox="true"/>
            <p:nvPr/>
          </p:nvSpPr>
          <p:spPr>
            <a:xfrm>
              <a:off x="0" y="-38100"/>
              <a:ext cx="2011329" cy="2287184"/>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183649" y="974943"/>
            <a:ext cx="6750670" cy="2601065"/>
          </a:xfrm>
          <a:prstGeom prst="rect">
            <a:avLst/>
          </a:prstGeom>
        </p:spPr>
        <p:txBody>
          <a:bodyPr anchor="t" rtlCol="false" tIns="0" lIns="0" bIns="0" rIns="0">
            <a:spAutoFit/>
          </a:bodyPr>
          <a:lstStyle/>
          <a:p>
            <a:pPr algn="l">
              <a:lnSpc>
                <a:spcPts val="4159"/>
              </a:lnSpc>
            </a:pPr>
            <a:r>
              <a:rPr lang="en-US" sz="2970">
                <a:solidFill>
                  <a:srgbClr val="1A5666"/>
                </a:solidFill>
                <a:latin typeface="Allerta Stencil"/>
                <a:ea typeface="Allerta Stencil"/>
                <a:cs typeface="Allerta Stencil"/>
                <a:sym typeface="Allerta Stencil"/>
              </a:rPr>
              <a:t>Future Work (3) - </a:t>
            </a:r>
          </a:p>
          <a:p>
            <a:pPr algn="l">
              <a:lnSpc>
                <a:spcPts val="4159"/>
              </a:lnSpc>
            </a:pPr>
            <a:r>
              <a:rPr lang="en-US" sz="2970">
                <a:solidFill>
                  <a:srgbClr val="1A5666"/>
                </a:solidFill>
                <a:latin typeface="Allerta Stencil"/>
                <a:ea typeface="Allerta Stencil"/>
                <a:cs typeface="Allerta Stencil"/>
                <a:sym typeface="Allerta Stencil"/>
              </a:rPr>
              <a:t>Extension to other generative tasks</a:t>
            </a:r>
          </a:p>
          <a:p>
            <a:pPr algn="l">
              <a:lnSpc>
                <a:spcPts val="4159"/>
              </a:lnSpc>
            </a:pPr>
          </a:p>
          <a:p>
            <a:pPr algn="l">
              <a:lnSpc>
                <a:spcPts val="4159"/>
              </a:lnSpc>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descr="Tech Pattern Fading Dots"/>
          <p:cNvSpPr/>
          <p:nvPr/>
        </p:nvSpPr>
        <p:spPr>
          <a:xfrm flipH="false" flipV="false" rot="0">
            <a:off x="-2866880" y="-1177457"/>
            <a:ext cx="11333728" cy="13434375"/>
          </a:xfrm>
          <a:custGeom>
            <a:avLst/>
            <a:gdLst/>
            <a:ahLst/>
            <a:cxnLst/>
            <a:rect r="r" b="b" t="t" l="l"/>
            <a:pathLst>
              <a:path h="13434375" w="11333728">
                <a:moveTo>
                  <a:pt x="0" y="0"/>
                </a:moveTo>
                <a:lnTo>
                  <a:pt x="11333727" y="0"/>
                </a:lnTo>
                <a:lnTo>
                  <a:pt x="11333727" y="13434375"/>
                </a:lnTo>
                <a:lnTo>
                  <a:pt x="0" y="134343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Transparent Liquid Blob Frame"/>
          <p:cNvSpPr/>
          <p:nvPr/>
        </p:nvSpPr>
        <p:spPr>
          <a:xfrm flipH="false" flipV="false" rot="2880075">
            <a:off x="13976623" y="-2004905"/>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5">
              <a:alphaModFix amt="43999"/>
            </a:blip>
            <a:stretch>
              <a:fillRect l="0" t="0" r="0" b="0"/>
            </a:stretch>
          </a:blipFill>
        </p:spPr>
      </p:sp>
      <p:sp>
        <p:nvSpPr>
          <p:cNvPr name="TextBox 5" id="5"/>
          <p:cNvSpPr txBox="true"/>
          <p:nvPr/>
        </p:nvSpPr>
        <p:spPr>
          <a:xfrm rot="0">
            <a:off x="1028700" y="4399597"/>
            <a:ext cx="16230600" cy="1335407"/>
          </a:xfrm>
          <a:prstGeom prst="rect">
            <a:avLst/>
          </a:prstGeom>
        </p:spPr>
        <p:txBody>
          <a:bodyPr anchor="t" rtlCol="false" tIns="0" lIns="0" bIns="0" rIns="0">
            <a:spAutoFit/>
          </a:bodyPr>
          <a:lstStyle/>
          <a:p>
            <a:pPr algn="ctr" marL="0" indent="0" lvl="0">
              <a:lnSpc>
                <a:spcPts val="10919"/>
              </a:lnSpc>
              <a:spcBef>
                <a:spcPct val="0"/>
              </a:spcBef>
            </a:pPr>
            <a:r>
              <a:rPr lang="en-US" sz="7799">
                <a:solidFill>
                  <a:srgbClr val="1A5666"/>
                </a:solidFill>
                <a:latin typeface="Allerta Stencil"/>
                <a:ea typeface="Allerta Stencil"/>
                <a:cs typeface="Allerta Stencil"/>
                <a:sym typeface="Allerta Stencil"/>
              </a:rPr>
              <a:t>Conclusion</a:t>
            </a:r>
          </a:p>
        </p:txBody>
      </p:sp>
      <p:grpSp>
        <p:nvGrpSpPr>
          <p:cNvPr name="Group 6" id="6"/>
          <p:cNvGrpSpPr/>
          <p:nvPr/>
        </p:nvGrpSpPr>
        <p:grpSpPr>
          <a:xfrm rot="0">
            <a:off x="14533478" y="6532478"/>
            <a:ext cx="3754522" cy="3754522"/>
            <a:chOff x="0" y="0"/>
            <a:chExt cx="5006029" cy="5006029"/>
          </a:xfrm>
        </p:grpSpPr>
        <p:grpSp>
          <p:nvGrpSpPr>
            <p:cNvPr name="Group 7" id="7"/>
            <p:cNvGrpSpPr/>
            <p:nvPr/>
          </p:nvGrpSpPr>
          <p:grpSpPr>
            <a:xfrm rot="0">
              <a:off x="2503014" y="2503014"/>
              <a:ext cx="1251507" cy="1251507"/>
              <a:chOff x="0" y="0"/>
              <a:chExt cx="1913890" cy="1913890"/>
            </a:xfrm>
          </p:grpSpPr>
          <p:sp>
            <p:nvSpPr>
              <p:cNvPr name="Freeform 8" id="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9" id="9"/>
            <p:cNvGrpSpPr/>
            <p:nvPr/>
          </p:nvGrpSpPr>
          <p:grpSpPr>
            <a:xfrm rot="0">
              <a:off x="2503014" y="1251507"/>
              <a:ext cx="1251507" cy="1251507"/>
              <a:chOff x="0" y="0"/>
              <a:chExt cx="1913890" cy="1913890"/>
            </a:xfrm>
          </p:grpSpPr>
          <p:sp>
            <p:nvSpPr>
              <p:cNvPr name="Freeform 10" id="1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11" id="11"/>
            <p:cNvGrpSpPr/>
            <p:nvPr/>
          </p:nvGrpSpPr>
          <p:grpSpPr>
            <a:xfrm rot="0">
              <a:off x="1251507" y="2503014"/>
              <a:ext cx="1251507" cy="1251507"/>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13" id="13"/>
            <p:cNvGrpSpPr/>
            <p:nvPr/>
          </p:nvGrpSpPr>
          <p:grpSpPr>
            <a:xfrm rot="0">
              <a:off x="3754522" y="3754522"/>
              <a:ext cx="1251507" cy="1251507"/>
              <a:chOff x="0" y="0"/>
              <a:chExt cx="1913890" cy="1913890"/>
            </a:xfrm>
          </p:grpSpPr>
          <p:sp>
            <p:nvSpPr>
              <p:cNvPr name="Freeform 14" id="1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15" id="15"/>
            <p:cNvGrpSpPr/>
            <p:nvPr/>
          </p:nvGrpSpPr>
          <p:grpSpPr>
            <a:xfrm rot="0">
              <a:off x="3754522" y="2503014"/>
              <a:ext cx="1251507" cy="1251507"/>
              <a:chOff x="0" y="0"/>
              <a:chExt cx="1913890" cy="1913890"/>
            </a:xfrm>
          </p:grpSpPr>
          <p:sp>
            <p:nvSpPr>
              <p:cNvPr name="Freeform 16" id="1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17" id="17"/>
            <p:cNvGrpSpPr/>
            <p:nvPr/>
          </p:nvGrpSpPr>
          <p:grpSpPr>
            <a:xfrm rot="0">
              <a:off x="2503014" y="3754522"/>
              <a:ext cx="1251507" cy="1251507"/>
              <a:chOff x="0" y="0"/>
              <a:chExt cx="1913890" cy="1913890"/>
            </a:xfrm>
          </p:grpSpPr>
          <p:sp>
            <p:nvSpPr>
              <p:cNvPr name="Freeform 18" id="1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19" id="19"/>
            <p:cNvGrpSpPr/>
            <p:nvPr/>
          </p:nvGrpSpPr>
          <p:grpSpPr>
            <a:xfrm rot="0">
              <a:off x="3754522" y="1251507"/>
              <a:ext cx="1251507" cy="1251507"/>
              <a:chOff x="0" y="0"/>
              <a:chExt cx="1913890" cy="1913890"/>
            </a:xfrm>
          </p:grpSpPr>
          <p:sp>
            <p:nvSpPr>
              <p:cNvPr name="Freeform 20" id="2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21" id="21"/>
            <p:cNvGrpSpPr/>
            <p:nvPr/>
          </p:nvGrpSpPr>
          <p:grpSpPr>
            <a:xfrm rot="0">
              <a:off x="1251507" y="3754522"/>
              <a:ext cx="1251507" cy="1251507"/>
              <a:chOff x="0" y="0"/>
              <a:chExt cx="1913890" cy="1913890"/>
            </a:xfrm>
          </p:grpSpPr>
          <p:sp>
            <p:nvSpPr>
              <p:cNvPr name="Freeform 22" id="2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23" id="23"/>
            <p:cNvGrpSpPr/>
            <p:nvPr/>
          </p:nvGrpSpPr>
          <p:grpSpPr>
            <a:xfrm rot="0">
              <a:off x="3754522" y="0"/>
              <a:ext cx="1251507" cy="1251507"/>
              <a:chOff x="0" y="0"/>
              <a:chExt cx="1913890" cy="1913890"/>
            </a:xfrm>
          </p:grpSpPr>
          <p:sp>
            <p:nvSpPr>
              <p:cNvPr name="Freeform 24" id="2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25" id="25"/>
            <p:cNvGrpSpPr/>
            <p:nvPr/>
          </p:nvGrpSpPr>
          <p:grpSpPr>
            <a:xfrm rot="0">
              <a:off x="0" y="3754522"/>
              <a:ext cx="1251507" cy="1251507"/>
              <a:chOff x="0" y="0"/>
              <a:chExt cx="1913890" cy="1913890"/>
            </a:xfrm>
          </p:grpSpPr>
          <p:sp>
            <p:nvSpPr>
              <p:cNvPr name="Freeform 26" id="2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27" id="27"/>
            <p:cNvGrpSpPr/>
            <p:nvPr/>
          </p:nvGrpSpPr>
          <p:grpSpPr>
            <a:xfrm rot="0">
              <a:off x="2503014" y="1251507"/>
              <a:ext cx="1251507" cy="1251507"/>
              <a:chOff x="0" y="0"/>
              <a:chExt cx="1913890" cy="1913890"/>
            </a:xfrm>
          </p:grpSpPr>
          <p:sp>
            <p:nvSpPr>
              <p:cNvPr name="Freeform 28" id="2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alpha val="0"/>
                </a:srgbClr>
              </a:solidFill>
            </p:spPr>
          </p:sp>
        </p:grpSp>
      </p:grpSp>
      <p:grpSp>
        <p:nvGrpSpPr>
          <p:cNvPr name="Group 29" id="29"/>
          <p:cNvGrpSpPr/>
          <p:nvPr/>
        </p:nvGrpSpPr>
        <p:grpSpPr>
          <a:xfrm rot="-10800000">
            <a:off x="0" y="0"/>
            <a:ext cx="3754522" cy="3754522"/>
            <a:chOff x="0" y="0"/>
            <a:chExt cx="5006029" cy="5006029"/>
          </a:xfrm>
        </p:grpSpPr>
        <p:grpSp>
          <p:nvGrpSpPr>
            <p:cNvPr name="Group 30" id="30"/>
            <p:cNvGrpSpPr/>
            <p:nvPr/>
          </p:nvGrpSpPr>
          <p:grpSpPr>
            <a:xfrm rot="0">
              <a:off x="2503014" y="2503014"/>
              <a:ext cx="1251507" cy="1251507"/>
              <a:chOff x="0" y="0"/>
              <a:chExt cx="1913890" cy="1913890"/>
            </a:xfrm>
          </p:grpSpPr>
          <p:sp>
            <p:nvSpPr>
              <p:cNvPr name="Freeform 31" id="3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32" id="32"/>
            <p:cNvGrpSpPr/>
            <p:nvPr/>
          </p:nvGrpSpPr>
          <p:grpSpPr>
            <a:xfrm rot="0">
              <a:off x="2503014" y="1251507"/>
              <a:ext cx="1251507" cy="1251507"/>
              <a:chOff x="0" y="0"/>
              <a:chExt cx="1913890" cy="1913890"/>
            </a:xfrm>
          </p:grpSpPr>
          <p:sp>
            <p:nvSpPr>
              <p:cNvPr name="Freeform 33" id="3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34" id="34"/>
            <p:cNvGrpSpPr/>
            <p:nvPr/>
          </p:nvGrpSpPr>
          <p:grpSpPr>
            <a:xfrm rot="0">
              <a:off x="1251507" y="2503014"/>
              <a:ext cx="1251507" cy="1251507"/>
              <a:chOff x="0" y="0"/>
              <a:chExt cx="1913890" cy="1913890"/>
            </a:xfrm>
          </p:grpSpPr>
          <p:sp>
            <p:nvSpPr>
              <p:cNvPr name="Freeform 35" id="3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36" id="36"/>
            <p:cNvGrpSpPr/>
            <p:nvPr/>
          </p:nvGrpSpPr>
          <p:grpSpPr>
            <a:xfrm rot="0">
              <a:off x="3754522" y="3754522"/>
              <a:ext cx="1251507" cy="1251507"/>
              <a:chOff x="0" y="0"/>
              <a:chExt cx="1913890" cy="1913890"/>
            </a:xfrm>
          </p:grpSpPr>
          <p:sp>
            <p:nvSpPr>
              <p:cNvPr name="Freeform 37" id="3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38" id="38"/>
            <p:cNvGrpSpPr/>
            <p:nvPr/>
          </p:nvGrpSpPr>
          <p:grpSpPr>
            <a:xfrm rot="0">
              <a:off x="3754522" y="2503014"/>
              <a:ext cx="1251507" cy="1251507"/>
              <a:chOff x="0" y="0"/>
              <a:chExt cx="1913890" cy="1913890"/>
            </a:xfrm>
          </p:grpSpPr>
          <p:sp>
            <p:nvSpPr>
              <p:cNvPr name="Freeform 39" id="3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40" id="40"/>
            <p:cNvGrpSpPr/>
            <p:nvPr/>
          </p:nvGrpSpPr>
          <p:grpSpPr>
            <a:xfrm rot="0">
              <a:off x="2503014" y="3754522"/>
              <a:ext cx="1251507" cy="1251507"/>
              <a:chOff x="0" y="0"/>
              <a:chExt cx="1913890" cy="1913890"/>
            </a:xfrm>
          </p:grpSpPr>
          <p:sp>
            <p:nvSpPr>
              <p:cNvPr name="Freeform 41" id="4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42" id="42"/>
            <p:cNvGrpSpPr/>
            <p:nvPr/>
          </p:nvGrpSpPr>
          <p:grpSpPr>
            <a:xfrm rot="0">
              <a:off x="3754522" y="1251507"/>
              <a:ext cx="1251507" cy="1251507"/>
              <a:chOff x="0" y="0"/>
              <a:chExt cx="1913890" cy="1913890"/>
            </a:xfrm>
          </p:grpSpPr>
          <p:sp>
            <p:nvSpPr>
              <p:cNvPr name="Freeform 43" id="4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44" id="44"/>
            <p:cNvGrpSpPr/>
            <p:nvPr/>
          </p:nvGrpSpPr>
          <p:grpSpPr>
            <a:xfrm rot="0">
              <a:off x="1251507" y="3754522"/>
              <a:ext cx="1251507" cy="1251507"/>
              <a:chOff x="0" y="0"/>
              <a:chExt cx="1913890" cy="1913890"/>
            </a:xfrm>
          </p:grpSpPr>
          <p:sp>
            <p:nvSpPr>
              <p:cNvPr name="Freeform 45" id="4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46" id="46"/>
            <p:cNvGrpSpPr/>
            <p:nvPr/>
          </p:nvGrpSpPr>
          <p:grpSpPr>
            <a:xfrm rot="0">
              <a:off x="3754522" y="0"/>
              <a:ext cx="1251507" cy="1251507"/>
              <a:chOff x="0" y="0"/>
              <a:chExt cx="1913890" cy="1913890"/>
            </a:xfrm>
          </p:grpSpPr>
          <p:sp>
            <p:nvSpPr>
              <p:cNvPr name="Freeform 47" id="4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48" id="48"/>
            <p:cNvGrpSpPr/>
            <p:nvPr/>
          </p:nvGrpSpPr>
          <p:grpSpPr>
            <a:xfrm rot="0">
              <a:off x="0" y="3754522"/>
              <a:ext cx="1251507" cy="1251507"/>
              <a:chOff x="0" y="0"/>
              <a:chExt cx="1913890" cy="1913890"/>
            </a:xfrm>
          </p:grpSpPr>
          <p:sp>
            <p:nvSpPr>
              <p:cNvPr name="Freeform 49" id="4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50" id="50"/>
            <p:cNvGrpSpPr/>
            <p:nvPr/>
          </p:nvGrpSpPr>
          <p:grpSpPr>
            <a:xfrm rot="0">
              <a:off x="2503014" y="1251507"/>
              <a:ext cx="1251507" cy="1251507"/>
              <a:chOff x="0" y="0"/>
              <a:chExt cx="1913890" cy="1913890"/>
            </a:xfrm>
          </p:grpSpPr>
          <p:sp>
            <p:nvSpPr>
              <p:cNvPr name="Freeform 51" id="5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479588" y="4312467"/>
            <a:ext cx="14182241" cy="9669710"/>
          </a:xfrm>
          <a:custGeom>
            <a:avLst/>
            <a:gdLst/>
            <a:ahLst/>
            <a:cxnLst/>
            <a:rect r="r" b="b" t="t" l="l"/>
            <a:pathLst>
              <a:path h="9669710" w="14182241">
                <a:moveTo>
                  <a:pt x="0" y="0"/>
                </a:moveTo>
                <a:lnTo>
                  <a:pt x="14182242" y="0"/>
                </a:lnTo>
                <a:lnTo>
                  <a:pt x="14182242" y="9669710"/>
                </a:lnTo>
                <a:lnTo>
                  <a:pt x="0" y="96697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8702654" y="1155103"/>
            <a:ext cx="8556646" cy="8578458"/>
            <a:chOff x="0" y="0"/>
            <a:chExt cx="2253602" cy="2259347"/>
          </a:xfrm>
        </p:grpSpPr>
        <p:sp>
          <p:nvSpPr>
            <p:cNvPr name="Freeform 5" id="5"/>
            <p:cNvSpPr/>
            <p:nvPr/>
          </p:nvSpPr>
          <p:spPr>
            <a:xfrm flipH="false" flipV="false" rot="0">
              <a:off x="0" y="0"/>
              <a:ext cx="2253602" cy="2259347"/>
            </a:xfrm>
            <a:custGeom>
              <a:avLst/>
              <a:gdLst/>
              <a:ahLst/>
              <a:cxnLst/>
              <a:rect r="r" b="b" t="t" l="l"/>
              <a:pathLst>
                <a:path h="2259347" w="2253602">
                  <a:moveTo>
                    <a:pt x="46144" y="0"/>
                  </a:moveTo>
                  <a:lnTo>
                    <a:pt x="2207458" y="0"/>
                  </a:lnTo>
                  <a:cubicBezTo>
                    <a:pt x="2232943" y="0"/>
                    <a:pt x="2253602" y="20659"/>
                    <a:pt x="2253602" y="46144"/>
                  </a:cubicBezTo>
                  <a:lnTo>
                    <a:pt x="2253602" y="2213203"/>
                  </a:lnTo>
                  <a:cubicBezTo>
                    <a:pt x="2253602" y="2238688"/>
                    <a:pt x="2232943" y="2259347"/>
                    <a:pt x="2207458" y="2259347"/>
                  </a:cubicBezTo>
                  <a:lnTo>
                    <a:pt x="46144" y="2259347"/>
                  </a:lnTo>
                  <a:cubicBezTo>
                    <a:pt x="20659" y="2259347"/>
                    <a:pt x="0" y="2238688"/>
                    <a:pt x="0" y="2213203"/>
                  </a:cubicBezTo>
                  <a:lnTo>
                    <a:pt x="0" y="46144"/>
                  </a:lnTo>
                  <a:cubicBezTo>
                    <a:pt x="0" y="20659"/>
                    <a:pt x="20659" y="0"/>
                    <a:pt x="46144"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6" id="6"/>
            <p:cNvSpPr txBox="true"/>
            <p:nvPr/>
          </p:nvSpPr>
          <p:spPr>
            <a:xfrm>
              <a:off x="0" y="-38100"/>
              <a:ext cx="2253602" cy="2297447"/>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9824386" y="1611211"/>
            <a:ext cx="6313183" cy="658152"/>
          </a:xfrm>
          <a:prstGeom prst="rect">
            <a:avLst/>
          </a:prstGeom>
        </p:spPr>
        <p:txBody>
          <a:bodyPr anchor="t" rtlCol="false" tIns="0" lIns="0" bIns="0" rIns="0">
            <a:spAutoFit/>
          </a:bodyPr>
          <a:lstStyle/>
          <a:p>
            <a:pPr algn="ctr" marL="0" indent="0" lvl="0">
              <a:lnSpc>
                <a:spcPts val="5042"/>
              </a:lnSpc>
            </a:pPr>
            <a:r>
              <a:rPr lang="en-US" sz="4895">
                <a:solidFill>
                  <a:srgbClr val="1A5666"/>
                </a:solidFill>
                <a:latin typeface="Allerta Stencil"/>
                <a:ea typeface="Allerta Stencil"/>
                <a:cs typeface="Allerta Stencil"/>
                <a:sym typeface="Allerta Stencil"/>
              </a:rPr>
              <a:t>Conclusion</a:t>
            </a:r>
          </a:p>
        </p:txBody>
      </p:sp>
      <p:sp>
        <p:nvSpPr>
          <p:cNvPr name="Freeform 8" id="8"/>
          <p:cNvSpPr/>
          <p:nvPr/>
        </p:nvSpPr>
        <p:spPr>
          <a:xfrm flipH="false" flipV="false" rot="0">
            <a:off x="635112" y="2782084"/>
            <a:ext cx="5294307" cy="6556417"/>
          </a:xfrm>
          <a:custGeom>
            <a:avLst/>
            <a:gdLst/>
            <a:ahLst/>
            <a:cxnLst/>
            <a:rect r="r" b="b" t="t" l="l"/>
            <a:pathLst>
              <a:path h="6556417" w="5294307">
                <a:moveTo>
                  <a:pt x="0" y="0"/>
                </a:moveTo>
                <a:lnTo>
                  <a:pt x="5294307" y="0"/>
                </a:lnTo>
                <a:lnTo>
                  <a:pt x="5294307" y="6556417"/>
                </a:lnTo>
                <a:lnTo>
                  <a:pt x="0" y="6556417"/>
                </a:lnTo>
                <a:lnTo>
                  <a:pt x="0" y="0"/>
                </a:lnTo>
                <a:close/>
              </a:path>
            </a:pathLst>
          </a:custGeom>
          <a:blipFill>
            <a:blip r:embed="rId5"/>
            <a:stretch>
              <a:fillRect l="0" t="0" r="0" b="0"/>
            </a:stretch>
          </a:blipFill>
        </p:spPr>
      </p:sp>
      <p:sp>
        <p:nvSpPr>
          <p:cNvPr name="TextBox 9" id="9"/>
          <p:cNvSpPr txBox="true"/>
          <p:nvPr/>
        </p:nvSpPr>
        <p:spPr>
          <a:xfrm rot="0">
            <a:off x="9382873" y="2743984"/>
            <a:ext cx="7196208" cy="356235"/>
          </a:xfrm>
          <a:prstGeom prst="rect">
            <a:avLst/>
          </a:prstGeom>
        </p:spPr>
        <p:txBody>
          <a:bodyPr anchor="t" rtlCol="false" tIns="0" lIns="0" bIns="0" rIns="0">
            <a:spAutoFit/>
          </a:bodyPr>
          <a:lstStyle/>
          <a:p>
            <a:pPr algn="just">
              <a:lnSpc>
                <a:spcPts val="2940"/>
              </a:lnSpc>
            </a:pPr>
            <a:r>
              <a:rPr lang="en-US" sz="2100">
                <a:solidFill>
                  <a:srgbClr val="1A5666"/>
                </a:solidFill>
                <a:latin typeface="Proxima Nova"/>
                <a:ea typeface="Proxima Nova"/>
                <a:cs typeface="Proxima Nova"/>
                <a:sym typeface="Proxima Nova"/>
              </a:rPr>
              <a:t>FINAL RESEARCH TOPIC HERE</a:t>
            </a:r>
          </a:p>
        </p:txBody>
      </p:sp>
      <p:sp>
        <p:nvSpPr>
          <p:cNvPr name="TextBox 10" id="10"/>
          <p:cNvSpPr txBox="true"/>
          <p:nvPr/>
        </p:nvSpPr>
        <p:spPr>
          <a:xfrm rot="0">
            <a:off x="9382873" y="3576469"/>
            <a:ext cx="7196208" cy="1099185"/>
          </a:xfrm>
          <a:prstGeom prst="rect">
            <a:avLst/>
          </a:prstGeom>
        </p:spPr>
        <p:txBody>
          <a:bodyPr anchor="t" rtlCol="false" tIns="0" lIns="0" bIns="0" rIns="0">
            <a:spAutoFit/>
          </a:bodyPr>
          <a:lstStyle/>
          <a:p>
            <a:pPr algn="just">
              <a:lnSpc>
                <a:spcPts val="2940"/>
              </a:lnSpc>
            </a:pPr>
            <a:r>
              <a:rPr lang="en-US" sz="2100">
                <a:solidFill>
                  <a:srgbClr val="1A5666"/>
                </a:solidFill>
                <a:latin typeface="Proxima Nova"/>
                <a:ea typeface="Proxima Nova"/>
                <a:cs typeface="Proxima Nova"/>
                <a:sym typeface="Proxima Nova"/>
              </a:rPr>
              <a:t>Lorem ipsum dolor sit amet, consectetuer adipiscing elit. Aenean commodo ligula eget dolor. Aenean massa. Cum sociis natoque penatibus et magnis</a:t>
            </a:r>
          </a:p>
        </p:txBody>
      </p:sp>
      <p:sp>
        <p:nvSpPr>
          <p:cNvPr name="Freeform 11" id="11"/>
          <p:cNvSpPr/>
          <p:nvPr/>
        </p:nvSpPr>
        <p:spPr>
          <a:xfrm flipH="false" flipV="false" rot="0">
            <a:off x="2405044" y="-4035357"/>
            <a:ext cx="8144904" cy="5884693"/>
          </a:xfrm>
          <a:custGeom>
            <a:avLst/>
            <a:gdLst/>
            <a:ahLst/>
            <a:cxnLst/>
            <a:rect r="r" b="b" t="t" l="l"/>
            <a:pathLst>
              <a:path h="5884693" w="8144904">
                <a:moveTo>
                  <a:pt x="0" y="0"/>
                </a:moveTo>
                <a:lnTo>
                  <a:pt x="8144904" y="0"/>
                </a:lnTo>
                <a:lnTo>
                  <a:pt x="8144904" y="5884693"/>
                </a:lnTo>
                <a:lnTo>
                  <a:pt x="0" y="5884693"/>
                </a:lnTo>
                <a:lnTo>
                  <a:pt x="0" y="0"/>
                </a:lnTo>
                <a:close/>
              </a:path>
            </a:pathLst>
          </a:custGeom>
          <a:blipFill>
            <a:blip r:embed="rId6">
              <a:alphaModFix amt="43999"/>
            </a:blip>
            <a:stretch>
              <a:fillRect l="0" t="0" r="0" b="0"/>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descr="Tech Pattern Fading Dots"/>
          <p:cNvSpPr/>
          <p:nvPr/>
        </p:nvSpPr>
        <p:spPr>
          <a:xfrm flipH="false" flipV="false" rot="0">
            <a:off x="-2866880" y="-1177457"/>
            <a:ext cx="11333728" cy="13434375"/>
          </a:xfrm>
          <a:custGeom>
            <a:avLst/>
            <a:gdLst/>
            <a:ahLst/>
            <a:cxnLst/>
            <a:rect r="r" b="b" t="t" l="l"/>
            <a:pathLst>
              <a:path h="13434375" w="11333728">
                <a:moveTo>
                  <a:pt x="0" y="0"/>
                </a:moveTo>
                <a:lnTo>
                  <a:pt x="11333727" y="0"/>
                </a:lnTo>
                <a:lnTo>
                  <a:pt x="11333727" y="13434375"/>
                </a:lnTo>
                <a:lnTo>
                  <a:pt x="0" y="134343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Transparent Liquid Blob Frame"/>
          <p:cNvSpPr/>
          <p:nvPr/>
        </p:nvSpPr>
        <p:spPr>
          <a:xfrm flipH="false" flipV="false" rot="2880075">
            <a:off x="13976623" y="-2004905"/>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5">
              <a:alphaModFix amt="43999"/>
            </a:blip>
            <a:stretch>
              <a:fillRect l="0" t="0" r="0" b="0"/>
            </a:stretch>
          </a:blipFill>
        </p:spPr>
      </p:sp>
      <p:grpSp>
        <p:nvGrpSpPr>
          <p:cNvPr name="Group 5" id="5"/>
          <p:cNvGrpSpPr/>
          <p:nvPr/>
        </p:nvGrpSpPr>
        <p:grpSpPr>
          <a:xfrm rot="0">
            <a:off x="4226449" y="5143500"/>
            <a:ext cx="1977225" cy="1977225"/>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4EBF1"/>
            </a:solidFill>
          </p:spPr>
        </p:sp>
      </p:grpSp>
      <p:grpSp>
        <p:nvGrpSpPr>
          <p:cNvPr name="Group 7" id="7"/>
          <p:cNvGrpSpPr/>
          <p:nvPr/>
        </p:nvGrpSpPr>
        <p:grpSpPr>
          <a:xfrm rot="0">
            <a:off x="4226449" y="3166275"/>
            <a:ext cx="1977225" cy="1977225"/>
            <a:chOff x="0" y="0"/>
            <a:chExt cx="1913890" cy="1913890"/>
          </a:xfrm>
        </p:grpSpPr>
        <p:sp>
          <p:nvSpPr>
            <p:cNvPr name="Freeform 8" id="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4EBF1"/>
            </a:solidFill>
          </p:spPr>
        </p:sp>
      </p:grpSp>
      <p:grpSp>
        <p:nvGrpSpPr>
          <p:cNvPr name="Group 9" id="9"/>
          <p:cNvGrpSpPr/>
          <p:nvPr/>
        </p:nvGrpSpPr>
        <p:grpSpPr>
          <a:xfrm rot="0">
            <a:off x="2249224" y="5143500"/>
            <a:ext cx="1977225" cy="1977225"/>
            <a:chOff x="0" y="0"/>
            <a:chExt cx="1913890" cy="1913890"/>
          </a:xfrm>
        </p:grpSpPr>
        <p:sp>
          <p:nvSpPr>
            <p:cNvPr name="Freeform 10" id="1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11" id="11"/>
          <p:cNvGrpSpPr/>
          <p:nvPr/>
        </p:nvGrpSpPr>
        <p:grpSpPr>
          <a:xfrm rot="0">
            <a:off x="6203674" y="7120725"/>
            <a:ext cx="1977225" cy="1977225"/>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4EBF1"/>
            </a:solidFill>
          </p:spPr>
        </p:sp>
      </p:grpSp>
      <p:grpSp>
        <p:nvGrpSpPr>
          <p:cNvPr name="Group 13" id="13"/>
          <p:cNvGrpSpPr/>
          <p:nvPr/>
        </p:nvGrpSpPr>
        <p:grpSpPr>
          <a:xfrm rot="0">
            <a:off x="6203674" y="5143500"/>
            <a:ext cx="1977225" cy="1977225"/>
            <a:chOff x="0" y="0"/>
            <a:chExt cx="1913890" cy="1913890"/>
          </a:xfrm>
        </p:grpSpPr>
        <p:sp>
          <p:nvSpPr>
            <p:cNvPr name="Freeform 14" id="1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15" id="15"/>
          <p:cNvGrpSpPr/>
          <p:nvPr/>
        </p:nvGrpSpPr>
        <p:grpSpPr>
          <a:xfrm rot="0">
            <a:off x="4226449" y="7120725"/>
            <a:ext cx="1977225" cy="1977225"/>
            <a:chOff x="0" y="0"/>
            <a:chExt cx="1913890" cy="1913890"/>
          </a:xfrm>
        </p:grpSpPr>
        <p:sp>
          <p:nvSpPr>
            <p:cNvPr name="Freeform 16" id="1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4EBF1"/>
            </a:solidFill>
          </p:spPr>
        </p:sp>
      </p:grpSp>
      <p:grpSp>
        <p:nvGrpSpPr>
          <p:cNvPr name="Group 17" id="17"/>
          <p:cNvGrpSpPr/>
          <p:nvPr/>
        </p:nvGrpSpPr>
        <p:grpSpPr>
          <a:xfrm rot="0">
            <a:off x="6203674" y="3166275"/>
            <a:ext cx="1977225" cy="1977225"/>
            <a:chOff x="0" y="0"/>
            <a:chExt cx="1913890" cy="1913890"/>
          </a:xfrm>
        </p:grpSpPr>
        <p:sp>
          <p:nvSpPr>
            <p:cNvPr name="Freeform 18" id="1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4EBF1"/>
            </a:solidFill>
          </p:spPr>
        </p:sp>
      </p:grpSp>
      <p:grpSp>
        <p:nvGrpSpPr>
          <p:cNvPr name="Group 19" id="19"/>
          <p:cNvGrpSpPr/>
          <p:nvPr/>
        </p:nvGrpSpPr>
        <p:grpSpPr>
          <a:xfrm rot="0">
            <a:off x="2249224" y="7120725"/>
            <a:ext cx="1977225" cy="1977225"/>
            <a:chOff x="0" y="0"/>
            <a:chExt cx="1913890" cy="1913890"/>
          </a:xfrm>
        </p:grpSpPr>
        <p:sp>
          <p:nvSpPr>
            <p:cNvPr name="Freeform 20" id="2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4EBF1"/>
            </a:solidFill>
          </p:spPr>
        </p:sp>
      </p:grpSp>
      <p:grpSp>
        <p:nvGrpSpPr>
          <p:cNvPr name="Group 21" id="21"/>
          <p:cNvGrpSpPr/>
          <p:nvPr/>
        </p:nvGrpSpPr>
        <p:grpSpPr>
          <a:xfrm rot="0">
            <a:off x="6203674" y="1189050"/>
            <a:ext cx="1977225" cy="1977225"/>
            <a:chOff x="0" y="0"/>
            <a:chExt cx="1913890" cy="1913890"/>
          </a:xfrm>
        </p:grpSpPr>
        <p:sp>
          <p:nvSpPr>
            <p:cNvPr name="Freeform 22" id="2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23" id="23"/>
          <p:cNvGrpSpPr/>
          <p:nvPr/>
        </p:nvGrpSpPr>
        <p:grpSpPr>
          <a:xfrm rot="0">
            <a:off x="271999" y="7120725"/>
            <a:ext cx="1977225" cy="1977225"/>
            <a:chOff x="0" y="0"/>
            <a:chExt cx="1913890" cy="1913890"/>
          </a:xfrm>
        </p:grpSpPr>
        <p:sp>
          <p:nvSpPr>
            <p:cNvPr name="Freeform 24" id="2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4EBF1"/>
            </a:solidFill>
          </p:spPr>
        </p:sp>
      </p:grpSp>
      <p:grpSp>
        <p:nvGrpSpPr>
          <p:cNvPr name="Group 25" id="25"/>
          <p:cNvGrpSpPr/>
          <p:nvPr/>
        </p:nvGrpSpPr>
        <p:grpSpPr>
          <a:xfrm rot="0">
            <a:off x="4226449" y="3166275"/>
            <a:ext cx="1977225" cy="1977225"/>
            <a:chOff x="0" y="0"/>
            <a:chExt cx="1913890" cy="1913890"/>
          </a:xfrm>
        </p:grpSpPr>
        <p:sp>
          <p:nvSpPr>
            <p:cNvPr name="Freeform 26" id="2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alpha val="0"/>
              </a:srgbClr>
            </a:solidFill>
          </p:spPr>
        </p:sp>
      </p:grpSp>
      <p:sp>
        <p:nvSpPr>
          <p:cNvPr name="TextBox 27" id="27"/>
          <p:cNvSpPr txBox="true"/>
          <p:nvPr/>
        </p:nvSpPr>
        <p:spPr>
          <a:xfrm rot="0">
            <a:off x="9377373" y="3737098"/>
            <a:ext cx="7767627" cy="1381125"/>
          </a:xfrm>
          <a:prstGeom prst="rect">
            <a:avLst/>
          </a:prstGeom>
        </p:spPr>
        <p:txBody>
          <a:bodyPr anchor="t" rtlCol="false" tIns="0" lIns="0" bIns="0" rIns="0">
            <a:spAutoFit/>
          </a:bodyPr>
          <a:lstStyle/>
          <a:p>
            <a:pPr algn="l" marL="0" indent="0" lvl="0">
              <a:lnSpc>
                <a:spcPts val="10800"/>
              </a:lnSpc>
            </a:pPr>
            <a:r>
              <a:rPr lang="en-US" sz="9000">
                <a:solidFill>
                  <a:srgbClr val="1A5666"/>
                </a:solidFill>
                <a:latin typeface="Allerta Stencil"/>
                <a:ea typeface="Allerta Stencil"/>
                <a:cs typeface="Allerta Stencil"/>
                <a:sym typeface="Allerta Stencil"/>
              </a:rPr>
              <a:t>Thank You!</a:t>
            </a:r>
          </a:p>
        </p:txBody>
      </p:sp>
      <p:sp>
        <p:nvSpPr>
          <p:cNvPr name="TextBox 28" id="28"/>
          <p:cNvSpPr txBox="true"/>
          <p:nvPr/>
        </p:nvSpPr>
        <p:spPr>
          <a:xfrm rot="0">
            <a:off x="9444999" y="5922562"/>
            <a:ext cx="7767627" cy="974725"/>
          </a:xfrm>
          <a:prstGeom prst="rect">
            <a:avLst/>
          </a:prstGeom>
        </p:spPr>
        <p:txBody>
          <a:bodyPr anchor="t" rtlCol="false" tIns="0" lIns="0" bIns="0" rIns="0">
            <a:spAutoFit/>
          </a:bodyPr>
          <a:lstStyle/>
          <a:p>
            <a:pPr algn="l" marL="0" indent="0" lvl="0">
              <a:lnSpc>
                <a:spcPts val="2600"/>
              </a:lnSpc>
            </a:pPr>
            <a:r>
              <a:rPr lang="en-US" sz="2000">
                <a:solidFill>
                  <a:srgbClr val="1A5666"/>
                </a:solidFill>
                <a:latin typeface="Allerta Stencil"/>
                <a:ea typeface="Allerta Stencil"/>
                <a:cs typeface="Allerta Stencil"/>
                <a:sym typeface="Allerta Stencil"/>
              </a:rPr>
              <a:t>Special thanks to my project supervisor, Professor Lu Shijian, and my student mentor, Xu Muyu, for their invaluable guidance and support throughout this journey!</a:t>
            </a:r>
          </a:p>
        </p:txBody>
      </p:sp>
      <p:sp>
        <p:nvSpPr>
          <p:cNvPr name="AutoShape 29" id="29"/>
          <p:cNvSpPr/>
          <p:nvPr/>
        </p:nvSpPr>
        <p:spPr>
          <a:xfrm>
            <a:off x="9256123" y="5434012"/>
            <a:ext cx="8384422" cy="0"/>
          </a:xfrm>
          <a:prstGeom prst="line">
            <a:avLst/>
          </a:prstGeom>
          <a:ln cap="flat" w="104775">
            <a:solidFill>
              <a:srgbClr val="3990A8"/>
            </a:solidFill>
            <a:prstDash val="solid"/>
            <a:headEnd type="none" len="sm" w="sm"/>
            <a:tailEnd type="none" len="sm" w="sm"/>
          </a:ln>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descr="Tech Pattern Fading Dots"/>
          <p:cNvSpPr/>
          <p:nvPr/>
        </p:nvSpPr>
        <p:spPr>
          <a:xfrm flipH="false" flipV="false" rot="0">
            <a:off x="-2866880" y="-1177457"/>
            <a:ext cx="11333728" cy="13434375"/>
          </a:xfrm>
          <a:custGeom>
            <a:avLst/>
            <a:gdLst/>
            <a:ahLst/>
            <a:cxnLst/>
            <a:rect r="r" b="b" t="t" l="l"/>
            <a:pathLst>
              <a:path h="13434375" w="11333728">
                <a:moveTo>
                  <a:pt x="0" y="0"/>
                </a:moveTo>
                <a:lnTo>
                  <a:pt x="11333727" y="0"/>
                </a:lnTo>
                <a:lnTo>
                  <a:pt x="11333727" y="13434375"/>
                </a:lnTo>
                <a:lnTo>
                  <a:pt x="0" y="134343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Transparent Liquid Blob Frame"/>
          <p:cNvSpPr/>
          <p:nvPr/>
        </p:nvSpPr>
        <p:spPr>
          <a:xfrm flipH="false" flipV="false" rot="2880075">
            <a:off x="13976623" y="-2004905"/>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5">
              <a:alphaModFix amt="43999"/>
            </a:blip>
            <a:stretch>
              <a:fillRect l="0" t="0" r="0" b="0"/>
            </a:stretch>
          </a:blipFill>
        </p:spPr>
      </p:sp>
      <p:sp>
        <p:nvSpPr>
          <p:cNvPr name="TextBox 5" id="5"/>
          <p:cNvSpPr txBox="true"/>
          <p:nvPr/>
        </p:nvSpPr>
        <p:spPr>
          <a:xfrm rot="0">
            <a:off x="1028700" y="4399597"/>
            <a:ext cx="16230600" cy="1335407"/>
          </a:xfrm>
          <a:prstGeom prst="rect">
            <a:avLst/>
          </a:prstGeom>
        </p:spPr>
        <p:txBody>
          <a:bodyPr anchor="t" rtlCol="false" tIns="0" lIns="0" bIns="0" rIns="0">
            <a:spAutoFit/>
          </a:bodyPr>
          <a:lstStyle/>
          <a:p>
            <a:pPr algn="ctr" marL="0" indent="0" lvl="0">
              <a:lnSpc>
                <a:spcPts val="10919"/>
              </a:lnSpc>
              <a:spcBef>
                <a:spcPct val="0"/>
              </a:spcBef>
            </a:pPr>
            <a:r>
              <a:rPr lang="en-US" sz="7799">
                <a:solidFill>
                  <a:srgbClr val="1A5666"/>
                </a:solidFill>
                <a:latin typeface="Allerta Stencil"/>
                <a:ea typeface="Allerta Stencil"/>
                <a:cs typeface="Allerta Stencil"/>
                <a:sym typeface="Allerta Stencil"/>
              </a:rPr>
              <a:t>References</a:t>
            </a:r>
          </a:p>
        </p:txBody>
      </p:sp>
      <p:grpSp>
        <p:nvGrpSpPr>
          <p:cNvPr name="Group 6" id="6"/>
          <p:cNvGrpSpPr/>
          <p:nvPr/>
        </p:nvGrpSpPr>
        <p:grpSpPr>
          <a:xfrm rot="0">
            <a:off x="14533478" y="6532478"/>
            <a:ext cx="3754522" cy="3754522"/>
            <a:chOff x="0" y="0"/>
            <a:chExt cx="5006029" cy="5006029"/>
          </a:xfrm>
        </p:grpSpPr>
        <p:grpSp>
          <p:nvGrpSpPr>
            <p:cNvPr name="Group 7" id="7"/>
            <p:cNvGrpSpPr/>
            <p:nvPr/>
          </p:nvGrpSpPr>
          <p:grpSpPr>
            <a:xfrm rot="0">
              <a:off x="2503014" y="2503014"/>
              <a:ext cx="1251507" cy="1251507"/>
              <a:chOff x="0" y="0"/>
              <a:chExt cx="1913890" cy="1913890"/>
            </a:xfrm>
          </p:grpSpPr>
          <p:sp>
            <p:nvSpPr>
              <p:cNvPr name="Freeform 8" id="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9" id="9"/>
            <p:cNvGrpSpPr/>
            <p:nvPr/>
          </p:nvGrpSpPr>
          <p:grpSpPr>
            <a:xfrm rot="0">
              <a:off x="2503014" y="1251507"/>
              <a:ext cx="1251507" cy="1251507"/>
              <a:chOff x="0" y="0"/>
              <a:chExt cx="1913890" cy="1913890"/>
            </a:xfrm>
          </p:grpSpPr>
          <p:sp>
            <p:nvSpPr>
              <p:cNvPr name="Freeform 10" id="1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11" id="11"/>
            <p:cNvGrpSpPr/>
            <p:nvPr/>
          </p:nvGrpSpPr>
          <p:grpSpPr>
            <a:xfrm rot="0">
              <a:off x="1251507" y="2503014"/>
              <a:ext cx="1251507" cy="1251507"/>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13" id="13"/>
            <p:cNvGrpSpPr/>
            <p:nvPr/>
          </p:nvGrpSpPr>
          <p:grpSpPr>
            <a:xfrm rot="0">
              <a:off x="3754522" y="3754522"/>
              <a:ext cx="1251507" cy="1251507"/>
              <a:chOff x="0" y="0"/>
              <a:chExt cx="1913890" cy="1913890"/>
            </a:xfrm>
          </p:grpSpPr>
          <p:sp>
            <p:nvSpPr>
              <p:cNvPr name="Freeform 14" id="1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15" id="15"/>
            <p:cNvGrpSpPr/>
            <p:nvPr/>
          </p:nvGrpSpPr>
          <p:grpSpPr>
            <a:xfrm rot="0">
              <a:off x="3754522" y="2503014"/>
              <a:ext cx="1251507" cy="1251507"/>
              <a:chOff x="0" y="0"/>
              <a:chExt cx="1913890" cy="1913890"/>
            </a:xfrm>
          </p:grpSpPr>
          <p:sp>
            <p:nvSpPr>
              <p:cNvPr name="Freeform 16" id="1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17" id="17"/>
            <p:cNvGrpSpPr/>
            <p:nvPr/>
          </p:nvGrpSpPr>
          <p:grpSpPr>
            <a:xfrm rot="0">
              <a:off x="2503014" y="3754522"/>
              <a:ext cx="1251507" cy="1251507"/>
              <a:chOff x="0" y="0"/>
              <a:chExt cx="1913890" cy="1913890"/>
            </a:xfrm>
          </p:grpSpPr>
          <p:sp>
            <p:nvSpPr>
              <p:cNvPr name="Freeform 18" id="1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19" id="19"/>
            <p:cNvGrpSpPr/>
            <p:nvPr/>
          </p:nvGrpSpPr>
          <p:grpSpPr>
            <a:xfrm rot="0">
              <a:off x="3754522" y="1251507"/>
              <a:ext cx="1251507" cy="1251507"/>
              <a:chOff x="0" y="0"/>
              <a:chExt cx="1913890" cy="1913890"/>
            </a:xfrm>
          </p:grpSpPr>
          <p:sp>
            <p:nvSpPr>
              <p:cNvPr name="Freeform 20" id="2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21" id="21"/>
            <p:cNvGrpSpPr/>
            <p:nvPr/>
          </p:nvGrpSpPr>
          <p:grpSpPr>
            <a:xfrm rot="0">
              <a:off x="1251507" y="3754522"/>
              <a:ext cx="1251507" cy="1251507"/>
              <a:chOff x="0" y="0"/>
              <a:chExt cx="1913890" cy="1913890"/>
            </a:xfrm>
          </p:grpSpPr>
          <p:sp>
            <p:nvSpPr>
              <p:cNvPr name="Freeform 22" id="2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23" id="23"/>
            <p:cNvGrpSpPr/>
            <p:nvPr/>
          </p:nvGrpSpPr>
          <p:grpSpPr>
            <a:xfrm rot="0">
              <a:off x="3754522" y="0"/>
              <a:ext cx="1251507" cy="1251507"/>
              <a:chOff x="0" y="0"/>
              <a:chExt cx="1913890" cy="1913890"/>
            </a:xfrm>
          </p:grpSpPr>
          <p:sp>
            <p:nvSpPr>
              <p:cNvPr name="Freeform 24" id="2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25" id="25"/>
            <p:cNvGrpSpPr/>
            <p:nvPr/>
          </p:nvGrpSpPr>
          <p:grpSpPr>
            <a:xfrm rot="0">
              <a:off x="0" y="3754522"/>
              <a:ext cx="1251507" cy="1251507"/>
              <a:chOff x="0" y="0"/>
              <a:chExt cx="1913890" cy="1913890"/>
            </a:xfrm>
          </p:grpSpPr>
          <p:sp>
            <p:nvSpPr>
              <p:cNvPr name="Freeform 26" id="2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27" id="27"/>
            <p:cNvGrpSpPr/>
            <p:nvPr/>
          </p:nvGrpSpPr>
          <p:grpSpPr>
            <a:xfrm rot="0">
              <a:off x="2503014" y="1251507"/>
              <a:ext cx="1251507" cy="1251507"/>
              <a:chOff x="0" y="0"/>
              <a:chExt cx="1913890" cy="1913890"/>
            </a:xfrm>
          </p:grpSpPr>
          <p:sp>
            <p:nvSpPr>
              <p:cNvPr name="Freeform 28" id="2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alpha val="0"/>
                </a:srgbClr>
              </a:solidFill>
            </p:spPr>
          </p:sp>
        </p:grpSp>
      </p:grpSp>
      <p:grpSp>
        <p:nvGrpSpPr>
          <p:cNvPr name="Group 29" id="29"/>
          <p:cNvGrpSpPr/>
          <p:nvPr/>
        </p:nvGrpSpPr>
        <p:grpSpPr>
          <a:xfrm rot="-10800000">
            <a:off x="0" y="0"/>
            <a:ext cx="3754522" cy="3754522"/>
            <a:chOff x="0" y="0"/>
            <a:chExt cx="5006029" cy="5006029"/>
          </a:xfrm>
        </p:grpSpPr>
        <p:grpSp>
          <p:nvGrpSpPr>
            <p:cNvPr name="Group 30" id="30"/>
            <p:cNvGrpSpPr/>
            <p:nvPr/>
          </p:nvGrpSpPr>
          <p:grpSpPr>
            <a:xfrm rot="0">
              <a:off x="2503014" y="2503014"/>
              <a:ext cx="1251507" cy="1251507"/>
              <a:chOff x="0" y="0"/>
              <a:chExt cx="1913890" cy="1913890"/>
            </a:xfrm>
          </p:grpSpPr>
          <p:sp>
            <p:nvSpPr>
              <p:cNvPr name="Freeform 31" id="3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32" id="32"/>
            <p:cNvGrpSpPr/>
            <p:nvPr/>
          </p:nvGrpSpPr>
          <p:grpSpPr>
            <a:xfrm rot="0">
              <a:off x="2503014" y="1251507"/>
              <a:ext cx="1251507" cy="1251507"/>
              <a:chOff x="0" y="0"/>
              <a:chExt cx="1913890" cy="1913890"/>
            </a:xfrm>
          </p:grpSpPr>
          <p:sp>
            <p:nvSpPr>
              <p:cNvPr name="Freeform 33" id="3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34" id="34"/>
            <p:cNvGrpSpPr/>
            <p:nvPr/>
          </p:nvGrpSpPr>
          <p:grpSpPr>
            <a:xfrm rot="0">
              <a:off x="1251507" y="2503014"/>
              <a:ext cx="1251507" cy="1251507"/>
              <a:chOff x="0" y="0"/>
              <a:chExt cx="1913890" cy="1913890"/>
            </a:xfrm>
          </p:grpSpPr>
          <p:sp>
            <p:nvSpPr>
              <p:cNvPr name="Freeform 35" id="3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36" id="36"/>
            <p:cNvGrpSpPr/>
            <p:nvPr/>
          </p:nvGrpSpPr>
          <p:grpSpPr>
            <a:xfrm rot="0">
              <a:off x="3754522" y="3754522"/>
              <a:ext cx="1251507" cy="1251507"/>
              <a:chOff x="0" y="0"/>
              <a:chExt cx="1913890" cy="1913890"/>
            </a:xfrm>
          </p:grpSpPr>
          <p:sp>
            <p:nvSpPr>
              <p:cNvPr name="Freeform 37" id="3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38" id="38"/>
            <p:cNvGrpSpPr/>
            <p:nvPr/>
          </p:nvGrpSpPr>
          <p:grpSpPr>
            <a:xfrm rot="0">
              <a:off x="3754522" y="2503014"/>
              <a:ext cx="1251507" cy="1251507"/>
              <a:chOff x="0" y="0"/>
              <a:chExt cx="1913890" cy="1913890"/>
            </a:xfrm>
          </p:grpSpPr>
          <p:sp>
            <p:nvSpPr>
              <p:cNvPr name="Freeform 39" id="3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40" id="40"/>
            <p:cNvGrpSpPr/>
            <p:nvPr/>
          </p:nvGrpSpPr>
          <p:grpSpPr>
            <a:xfrm rot="0">
              <a:off x="2503014" y="3754522"/>
              <a:ext cx="1251507" cy="1251507"/>
              <a:chOff x="0" y="0"/>
              <a:chExt cx="1913890" cy="1913890"/>
            </a:xfrm>
          </p:grpSpPr>
          <p:sp>
            <p:nvSpPr>
              <p:cNvPr name="Freeform 41" id="4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42" id="42"/>
            <p:cNvGrpSpPr/>
            <p:nvPr/>
          </p:nvGrpSpPr>
          <p:grpSpPr>
            <a:xfrm rot="0">
              <a:off x="3754522" y="1251507"/>
              <a:ext cx="1251507" cy="1251507"/>
              <a:chOff x="0" y="0"/>
              <a:chExt cx="1913890" cy="1913890"/>
            </a:xfrm>
          </p:grpSpPr>
          <p:sp>
            <p:nvSpPr>
              <p:cNvPr name="Freeform 43" id="4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44" id="44"/>
            <p:cNvGrpSpPr/>
            <p:nvPr/>
          </p:nvGrpSpPr>
          <p:grpSpPr>
            <a:xfrm rot="0">
              <a:off x="1251507" y="3754522"/>
              <a:ext cx="1251507" cy="1251507"/>
              <a:chOff x="0" y="0"/>
              <a:chExt cx="1913890" cy="1913890"/>
            </a:xfrm>
          </p:grpSpPr>
          <p:sp>
            <p:nvSpPr>
              <p:cNvPr name="Freeform 45" id="4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46" id="46"/>
            <p:cNvGrpSpPr/>
            <p:nvPr/>
          </p:nvGrpSpPr>
          <p:grpSpPr>
            <a:xfrm rot="0">
              <a:off x="3754522" y="0"/>
              <a:ext cx="1251507" cy="1251507"/>
              <a:chOff x="0" y="0"/>
              <a:chExt cx="1913890" cy="1913890"/>
            </a:xfrm>
          </p:grpSpPr>
          <p:sp>
            <p:nvSpPr>
              <p:cNvPr name="Freeform 47" id="4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48" id="48"/>
            <p:cNvGrpSpPr/>
            <p:nvPr/>
          </p:nvGrpSpPr>
          <p:grpSpPr>
            <a:xfrm rot="0">
              <a:off x="0" y="3754522"/>
              <a:ext cx="1251507" cy="1251507"/>
              <a:chOff x="0" y="0"/>
              <a:chExt cx="1913890" cy="1913890"/>
            </a:xfrm>
          </p:grpSpPr>
          <p:sp>
            <p:nvSpPr>
              <p:cNvPr name="Freeform 49" id="4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50" id="50"/>
            <p:cNvGrpSpPr/>
            <p:nvPr/>
          </p:nvGrpSpPr>
          <p:grpSpPr>
            <a:xfrm rot="0">
              <a:off x="2503014" y="1251507"/>
              <a:ext cx="1251507" cy="1251507"/>
              <a:chOff x="0" y="0"/>
              <a:chExt cx="1913890" cy="1913890"/>
            </a:xfrm>
          </p:grpSpPr>
          <p:sp>
            <p:nvSpPr>
              <p:cNvPr name="Freeform 51" id="5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9815361" y="3780785"/>
            <a:ext cx="11885100" cy="9810610"/>
          </a:xfrm>
          <a:custGeom>
            <a:avLst/>
            <a:gdLst/>
            <a:ahLst/>
            <a:cxnLst/>
            <a:rect r="r" b="b" t="t" l="l"/>
            <a:pathLst>
              <a:path h="9810610" w="11885100">
                <a:moveTo>
                  <a:pt x="0" y="0"/>
                </a:moveTo>
                <a:lnTo>
                  <a:pt x="11885100" y="0"/>
                </a:lnTo>
                <a:lnTo>
                  <a:pt x="11885100" y="9810610"/>
                </a:lnTo>
                <a:lnTo>
                  <a:pt x="0" y="98106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82677" y="400031"/>
            <a:ext cx="6565354" cy="4743469"/>
          </a:xfrm>
          <a:custGeom>
            <a:avLst/>
            <a:gdLst/>
            <a:ahLst/>
            <a:cxnLst/>
            <a:rect r="r" b="b" t="t" l="l"/>
            <a:pathLst>
              <a:path h="4743469" w="6565354">
                <a:moveTo>
                  <a:pt x="0" y="0"/>
                </a:moveTo>
                <a:lnTo>
                  <a:pt x="6565354" y="0"/>
                </a:lnTo>
                <a:lnTo>
                  <a:pt x="6565354" y="4743469"/>
                </a:lnTo>
                <a:lnTo>
                  <a:pt x="0" y="4743469"/>
                </a:lnTo>
                <a:lnTo>
                  <a:pt x="0" y="0"/>
                </a:lnTo>
                <a:close/>
              </a:path>
            </a:pathLst>
          </a:custGeom>
          <a:blipFill>
            <a:blip r:embed="rId6">
              <a:alphaModFix amt="43999"/>
            </a:blip>
            <a:stretch>
              <a:fillRect l="0" t="0" r="0" b="0"/>
            </a:stretch>
          </a:blipFill>
        </p:spPr>
      </p:sp>
      <p:grpSp>
        <p:nvGrpSpPr>
          <p:cNvPr name="Group 5" id="5"/>
          <p:cNvGrpSpPr/>
          <p:nvPr/>
        </p:nvGrpSpPr>
        <p:grpSpPr>
          <a:xfrm rot="0">
            <a:off x="476047" y="643662"/>
            <a:ext cx="10309780" cy="9161153"/>
            <a:chOff x="0" y="0"/>
            <a:chExt cx="2630697" cy="2337608"/>
          </a:xfrm>
        </p:grpSpPr>
        <p:sp>
          <p:nvSpPr>
            <p:cNvPr name="Freeform 6" id="6"/>
            <p:cNvSpPr/>
            <p:nvPr/>
          </p:nvSpPr>
          <p:spPr>
            <a:xfrm flipH="false" flipV="false" rot="0">
              <a:off x="0" y="0"/>
              <a:ext cx="2630697" cy="2337608"/>
            </a:xfrm>
            <a:custGeom>
              <a:avLst/>
              <a:gdLst/>
              <a:ahLst/>
              <a:cxnLst/>
              <a:rect r="r" b="b" t="t" l="l"/>
              <a:pathLst>
                <a:path h="2337608" w="2630697">
                  <a:moveTo>
                    <a:pt x="38297" y="0"/>
                  </a:moveTo>
                  <a:lnTo>
                    <a:pt x="2592400" y="0"/>
                  </a:lnTo>
                  <a:cubicBezTo>
                    <a:pt x="2602557" y="0"/>
                    <a:pt x="2612298" y="4035"/>
                    <a:pt x="2619480" y="11217"/>
                  </a:cubicBezTo>
                  <a:cubicBezTo>
                    <a:pt x="2626663" y="18399"/>
                    <a:pt x="2630697" y="28140"/>
                    <a:pt x="2630697" y="38297"/>
                  </a:cubicBezTo>
                  <a:lnTo>
                    <a:pt x="2630697" y="2299310"/>
                  </a:lnTo>
                  <a:cubicBezTo>
                    <a:pt x="2630697" y="2320462"/>
                    <a:pt x="2613551" y="2337608"/>
                    <a:pt x="2592400" y="2337608"/>
                  </a:cubicBezTo>
                  <a:lnTo>
                    <a:pt x="38297" y="2337608"/>
                  </a:lnTo>
                  <a:cubicBezTo>
                    <a:pt x="28140" y="2337608"/>
                    <a:pt x="18399" y="2333573"/>
                    <a:pt x="11217" y="2326391"/>
                  </a:cubicBezTo>
                  <a:cubicBezTo>
                    <a:pt x="4035" y="2319209"/>
                    <a:pt x="0" y="2309468"/>
                    <a:pt x="0" y="2299310"/>
                  </a:cubicBezTo>
                  <a:lnTo>
                    <a:pt x="0" y="38297"/>
                  </a:lnTo>
                  <a:cubicBezTo>
                    <a:pt x="0" y="28140"/>
                    <a:pt x="4035" y="18399"/>
                    <a:pt x="11217" y="11217"/>
                  </a:cubicBezTo>
                  <a:cubicBezTo>
                    <a:pt x="18399" y="4035"/>
                    <a:pt x="28140" y="0"/>
                    <a:pt x="38297"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7" id="7"/>
            <p:cNvSpPr txBox="true"/>
            <p:nvPr/>
          </p:nvSpPr>
          <p:spPr>
            <a:xfrm>
              <a:off x="0" y="-38100"/>
              <a:ext cx="2630697" cy="2375708"/>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743231" y="1114425"/>
            <a:ext cx="7710391" cy="682084"/>
          </a:xfrm>
          <a:prstGeom prst="rect">
            <a:avLst/>
          </a:prstGeom>
        </p:spPr>
        <p:txBody>
          <a:bodyPr anchor="t" rtlCol="false" tIns="0" lIns="0" bIns="0" rIns="0">
            <a:spAutoFit/>
          </a:bodyPr>
          <a:lstStyle/>
          <a:p>
            <a:pPr algn="ctr" marL="0" indent="0" lvl="0">
              <a:lnSpc>
                <a:spcPts val="5205"/>
              </a:lnSpc>
              <a:spcBef>
                <a:spcPct val="0"/>
              </a:spcBef>
            </a:pPr>
            <a:r>
              <a:rPr lang="en-US" sz="5053">
                <a:solidFill>
                  <a:srgbClr val="1A5666"/>
                </a:solidFill>
                <a:latin typeface="Allerta Stencil"/>
                <a:ea typeface="Allerta Stencil"/>
                <a:cs typeface="Allerta Stencil"/>
                <a:sym typeface="Allerta Stencil"/>
              </a:rPr>
              <a:t>Motivation</a:t>
            </a:r>
          </a:p>
        </p:txBody>
      </p:sp>
      <p:sp>
        <p:nvSpPr>
          <p:cNvPr name="TextBox 9" id="9"/>
          <p:cNvSpPr txBox="true"/>
          <p:nvPr/>
        </p:nvSpPr>
        <p:spPr>
          <a:xfrm rot="0">
            <a:off x="743231" y="2198131"/>
            <a:ext cx="9409598" cy="6433820"/>
          </a:xfrm>
          <a:prstGeom prst="rect">
            <a:avLst/>
          </a:prstGeom>
        </p:spPr>
        <p:txBody>
          <a:bodyPr anchor="t" rtlCol="false" tIns="0" lIns="0" bIns="0" rIns="0">
            <a:spAutoFit/>
          </a:bodyPr>
          <a:lstStyle/>
          <a:p>
            <a:pPr algn="just">
              <a:lnSpc>
                <a:spcPts val="3919"/>
              </a:lnSpc>
            </a:pPr>
            <a:r>
              <a:rPr lang="en-US" sz="2799" b="true">
                <a:solidFill>
                  <a:srgbClr val="1A5666"/>
                </a:solidFill>
                <a:latin typeface="Proxima Nova Bold"/>
                <a:ea typeface="Proxima Nova Bold"/>
                <a:cs typeface="Proxima Nova Bold"/>
                <a:sym typeface="Proxima Nova Bold"/>
              </a:rPr>
              <a:t>Challenges of Training-Free Multi-Conditional Generation</a:t>
            </a:r>
          </a:p>
          <a:p>
            <a:pPr algn="just">
              <a:lnSpc>
                <a:spcPts val="2940"/>
              </a:lnSpc>
            </a:pPr>
          </a:p>
          <a:p>
            <a:pPr algn="just">
              <a:lnSpc>
                <a:spcPts val="2940"/>
              </a:lnSpc>
            </a:pPr>
            <a:r>
              <a:rPr lang="en-US" sz="2100" b="true">
                <a:solidFill>
                  <a:srgbClr val="1A5666"/>
                </a:solidFill>
                <a:latin typeface="Proxima Nova Bold"/>
                <a:ea typeface="Proxima Nova Bold"/>
                <a:cs typeface="Proxima Nova Bold"/>
                <a:sym typeface="Proxima Nova Bold"/>
              </a:rPr>
              <a:t>(1) Independent Condit</a:t>
            </a:r>
            <a:r>
              <a:rPr lang="en-US" sz="2100" b="true">
                <a:solidFill>
                  <a:srgbClr val="1A5666"/>
                </a:solidFill>
                <a:latin typeface="Proxima Nova Bold"/>
                <a:ea typeface="Proxima Nova Bold"/>
                <a:cs typeface="Proxima Nova Bold"/>
                <a:sym typeface="Proxima Nova Bold"/>
              </a:rPr>
              <a:t>ion Optimization</a:t>
            </a:r>
          </a:p>
          <a:p>
            <a:pPr algn="just" marL="453390" indent="-226695" lvl="1">
              <a:lnSpc>
                <a:spcPts val="2940"/>
              </a:lnSpc>
              <a:buFont typeface="Arial"/>
              <a:buChar char="•"/>
            </a:pPr>
            <a:r>
              <a:rPr lang="en-US" sz="2100">
                <a:solidFill>
                  <a:srgbClr val="1A5666"/>
                </a:solidFill>
                <a:latin typeface="Proxima Nova"/>
                <a:ea typeface="Proxima Nova"/>
                <a:cs typeface="Proxima Nova"/>
                <a:sym typeface="Proxima Nova"/>
              </a:rPr>
              <a:t>Most methods optimize each condition separately, assuming independence — this neglects semantic interactions, leading to incoherent or conflicting outputs [6]</a:t>
            </a:r>
          </a:p>
          <a:p>
            <a:pPr algn="just">
              <a:lnSpc>
                <a:spcPts val="2940"/>
              </a:lnSpc>
            </a:pPr>
          </a:p>
          <a:p>
            <a:pPr algn="just">
              <a:lnSpc>
                <a:spcPts val="2940"/>
              </a:lnSpc>
            </a:pPr>
            <a:r>
              <a:rPr lang="en-US" sz="2100" b="true">
                <a:solidFill>
                  <a:srgbClr val="1A5666"/>
                </a:solidFill>
                <a:latin typeface="Proxima Nova Bold"/>
                <a:ea typeface="Proxima Nova Bold"/>
                <a:cs typeface="Proxima Nova Bold"/>
                <a:sym typeface="Proxima Nova Bold"/>
              </a:rPr>
              <a:t>(2) </a:t>
            </a:r>
            <a:r>
              <a:rPr lang="en-US" sz="2100" b="true">
                <a:solidFill>
                  <a:srgbClr val="1A5666"/>
                </a:solidFill>
                <a:latin typeface="Proxima Nova Bold"/>
                <a:ea typeface="Proxima Nova Bold"/>
                <a:cs typeface="Proxima Nova Bold"/>
                <a:sym typeface="Proxima Nova Bold"/>
              </a:rPr>
              <a:t>Conflicting Guidance Signals</a:t>
            </a:r>
          </a:p>
          <a:p>
            <a:pPr algn="just" marL="453390" indent="-226695" lvl="1">
              <a:lnSpc>
                <a:spcPts val="2940"/>
              </a:lnSpc>
              <a:buFont typeface="Arial"/>
              <a:buChar char="•"/>
            </a:pPr>
            <a:r>
              <a:rPr lang="en-US" sz="2100">
                <a:solidFill>
                  <a:srgbClr val="1A5666"/>
                </a:solidFill>
                <a:latin typeface="Proxima Nova"/>
                <a:ea typeface="Proxima Nova"/>
                <a:cs typeface="Proxima Nova"/>
                <a:sym typeface="Proxima Nova"/>
              </a:rPr>
              <a:t>Without a learned fusion mechanism, different conditions (e.g., landmarks vs. face identity) may pull the generation in different directions, degrading visual fidelity [8]</a:t>
            </a:r>
          </a:p>
          <a:p>
            <a:pPr algn="just">
              <a:lnSpc>
                <a:spcPts val="2940"/>
              </a:lnSpc>
            </a:pPr>
          </a:p>
          <a:p>
            <a:pPr algn="just">
              <a:lnSpc>
                <a:spcPts val="2940"/>
              </a:lnSpc>
            </a:pPr>
            <a:r>
              <a:rPr lang="en-US" sz="2100" b="true">
                <a:solidFill>
                  <a:srgbClr val="1A5666"/>
                </a:solidFill>
                <a:latin typeface="Proxima Nova Bold"/>
                <a:ea typeface="Proxima Nova Bold"/>
                <a:cs typeface="Proxima Nova Bold"/>
                <a:sym typeface="Proxima Nova Bold"/>
              </a:rPr>
              <a:t>(3) </a:t>
            </a:r>
            <a:r>
              <a:rPr lang="en-US" sz="2100" b="true">
                <a:solidFill>
                  <a:srgbClr val="1A5666"/>
                </a:solidFill>
                <a:latin typeface="Proxima Nova Bold"/>
                <a:ea typeface="Proxima Nova Bold"/>
                <a:cs typeface="Proxima Nova Bold"/>
                <a:sym typeface="Proxima Nova Bold"/>
              </a:rPr>
              <a:t>Lack of Joint Condition Satisfaction</a:t>
            </a:r>
          </a:p>
          <a:p>
            <a:pPr algn="just" marL="453390" indent="-226695" lvl="1">
              <a:lnSpc>
                <a:spcPts val="2940"/>
              </a:lnSpc>
              <a:buFont typeface="Arial"/>
              <a:buChar char="•"/>
            </a:pPr>
            <a:r>
              <a:rPr lang="en-US" sz="2100">
                <a:solidFill>
                  <a:srgbClr val="1A5666"/>
                </a:solidFill>
                <a:latin typeface="Proxima Nova"/>
                <a:ea typeface="Proxima Nova"/>
                <a:cs typeface="Proxima Nova"/>
                <a:sym typeface="Proxima Nova"/>
              </a:rPr>
              <a:t>Existing methods struggle to enforce joint constraint satisfaction, especially when conditions interact non-trivially [21]</a:t>
            </a:r>
          </a:p>
          <a:p>
            <a:pPr algn="just">
              <a:lnSpc>
                <a:spcPts val="2940"/>
              </a:lnSpc>
            </a:pPr>
          </a:p>
          <a:p>
            <a:pPr algn="just">
              <a:lnSpc>
                <a:spcPts val="2940"/>
              </a:lnSpc>
            </a:pP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5667615" y="-2177288"/>
            <a:ext cx="10402912" cy="6411977"/>
          </a:xfrm>
          <a:custGeom>
            <a:avLst/>
            <a:gdLst/>
            <a:ahLst/>
            <a:cxnLst/>
            <a:rect r="r" b="b" t="t" l="l"/>
            <a:pathLst>
              <a:path h="6411977" w="10402912">
                <a:moveTo>
                  <a:pt x="0" y="0"/>
                </a:moveTo>
                <a:lnTo>
                  <a:pt x="10402912" y="0"/>
                </a:lnTo>
                <a:lnTo>
                  <a:pt x="10402912" y="6411976"/>
                </a:lnTo>
                <a:lnTo>
                  <a:pt x="0" y="6411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372026" y="0"/>
            <a:ext cx="13880729" cy="10105506"/>
            <a:chOff x="0" y="0"/>
            <a:chExt cx="3655830" cy="2661532"/>
          </a:xfrm>
        </p:grpSpPr>
        <p:sp>
          <p:nvSpPr>
            <p:cNvPr name="Freeform 5" id="5"/>
            <p:cNvSpPr/>
            <p:nvPr/>
          </p:nvSpPr>
          <p:spPr>
            <a:xfrm flipH="false" flipV="false" rot="0">
              <a:off x="0" y="0"/>
              <a:ext cx="3655830" cy="2661533"/>
            </a:xfrm>
            <a:custGeom>
              <a:avLst/>
              <a:gdLst/>
              <a:ahLst/>
              <a:cxnLst/>
              <a:rect r="r" b="b" t="t" l="l"/>
              <a:pathLst>
                <a:path h="2661533" w="3655830">
                  <a:moveTo>
                    <a:pt x="28445" y="0"/>
                  </a:moveTo>
                  <a:lnTo>
                    <a:pt x="3627384" y="0"/>
                  </a:lnTo>
                  <a:cubicBezTo>
                    <a:pt x="3634929" y="0"/>
                    <a:pt x="3642164" y="2997"/>
                    <a:pt x="3647498" y="8331"/>
                  </a:cubicBezTo>
                  <a:cubicBezTo>
                    <a:pt x="3652833" y="13666"/>
                    <a:pt x="3655830" y="20901"/>
                    <a:pt x="3655830" y="28445"/>
                  </a:cubicBezTo>
                  <a:lnTo>
                    <a:pt x="3655830" y="2633088"/>
                  </a:lnTo>
                  <a:cubicBezTo>
                    <a:pt x="3655830" y="2640632"/>
                    <a:pt x="3652833" y="2647867"/>
                    <a:pt x="3647498" y="2653201"/>
                  </a:cubicBezTo>
                  <a:cubicBezTo>
                    <a:pt x="3642164" y="2658536"/>
                    <a:pt x="3634929" y="2661533"/>
                    <a:pt x="3627384" y="2661533"/>
                  </a:cubicBezTo>
                  <a:lnTo>
                    <a:pt x="28445" y="2661533"/>
                  </a:lnTo>
                  <a:cubicBezTo>
                    <a:pt x="20901" y="2661533"/>
                    <a:pt x="13666" y="2658536"/>
                    <a:pt x="8331" y="2653201"/>
                  </a:cubicBezTo>
                  <a:cubicBezTo>
                    <a:pt x="2997" y="2647867"/>
                    <a:pt x="0" y="2640632"/>
                    <a:pt x="0" y="2633088"/>
                  </a:cubicBezTo>
                  <a:lnTo>
                    <a:pt x="0" y="28445"/>
                  </a:lnTo>
                  <a:cubicBezTo>
                    <a:pt x="0" y="20901"/>
                    <a:pt x="2997" y="13666"/>
                    <a:pt x="8331" y="8331"/>
                  </a:cubicBezTo>
                  <a:cubicBezTo>
                    <a:pt x="13666" y="2997"/>
                    <a:pt x="20901" y="0"/>
                    <a:pt x="28445"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6" id="6"/>
            <p:cNvSpPr txBox="true"/>
            <p:nvPr/>
          </p:nvSpPr>
          <p:spPr>
            <a:xfrm>
              <a:off x="0" y="-38100"/>
              <a:ext cx="3655830" cy="2699632"/>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2622362" y="1440989"/>
            <a:ext cx="13380055" cy="9067800"/>
          </a:xfrm>
          <a:prstGeom prst="rect">
            <a:avLst/>
          </a:prstGeom>
        </p:spPr>
        <p:txBody>
          <a:bodyPr anchor="t" rtlCol="false" tIns="0" lIns="0" bIns="0" rIns="0">
            <a:spAutoFit/>
          </a:bodyPr>
          <a:lstStyle/>
          <a:p>
            <a:pPr algn="just">
              <a:lnSpc>
                <a:spcPts val="2100"/>
              </a:lnSpc>
            </a:pPr>
            <a:r>
              <a:rPr lang="en-US" sz="2100">
                <a:solidFill>
                  <a:srgbClr val="1A5666"/>
                </a:solidFill>
                <a:latin typeface="Proxima Nova"/>
                <a:ea typeface="Proxima Nova"/>
                <a:cs typeface="Proxima Nova"/>
                <a:sym typeface="Proxima Nova"/>
              </a:rPr>
              <a:t>[1] Berry, T., and Sauer, T., 'Local kernels and the geometric structure of data', arXiv, https://doi.org/10.48550/arXiv.1407.1426, 2014.</a:t>
            </a:r>
          </a:p>
          <a:p>
            <a:pPr algn="just">
              <a:lnSpc>
                <a:spcPts val="2100"/>
              </a:lnSpc>
            </a:pPr>
          </a:p>
          <a:p>
            <a:pPr algn="just">
              <a:lnSpc>
                <a:spcPts val="2100"/>
              </a:lnSpc>
            </a:pPr>
            <a:r>
              <a:rPr lang="en-US" sz="2100">
                <a:solidFill>
                  <a:srgbClr val="1A5666"/>
                </a:solidFill>
                <a:latin typeface="Proxima Nova"/>
                <a:ea typeface="Proxima Nova"/>
                <a:cs typeface="Proxima Nova"/>
                <a:sym typeface="Proxima Nova"/>
              </a:rPr>
              <a:t>[2] Chen, C., 'PyTorch Face Landmark: A fast and accurate facial landmark detector', github, </a:t>
            </a:r>
            <a:r>
              <a:rPr lang="en-US" sz="2100" u="sng">
                <a:solidFill>
                  <a:srgbClr val="1A5666"/>
                </a:solidFill>
                <a:latin typeface="Proxima Nova"/>
                <a:ea typeface="Proxima Nova"/>
                <a:cs typeface="Proxima Nova"/>
                <a:sym typeface="Proxima Nova"/>
                <a:hlinkClick r:id="rId6" tooltip="https://github.com/cunjian/pytorch_face_landmark"/>
              </a:rPr>
              <a:t>https://github.com/cunjian/pytorch_face_landmark</a:t>
            </a:r>
            <a:r>
              <a:rPr lang="en-US" sz="2100">
                <a:solidFill>
                  <a:srgbClr val="1A5666"/>
                </a:solidFill>
                <a:latin typeface="Proxima Nova"/>
                <a:ea typeface="Proxima Nova"/>
                <a:cs typeface="Proxima Nova"/>
                <a:sym typeface="Proxima Nova"/>
              </a:rPr>
              <a:t>, 2021.</a:t>
            </a:r>
          </a:p>
          <a:p>
            <a:pPr algn="just">
              <a:lnSpc>
                <a:spcPts val="2100"/>
              </a:lnSpc>
            </a:pPr>
          </a:p>
          <a:p>
            <a:pPr algn="just">
              <a:lnSpc>
                <a:spcPts val="2100"/>
              </a:lnSpc>
            </a:pPr>
            <a:r>
              <a:rPr lang="en-US" sz="2100">
                <a:solidFill>
                  <a:srgbClr val="1A5666"/>
                </a:solidFill>
                <a:latin typeface="Proxima Nova"/>
                <a:ea typeface="Proxima Nova"/>
                <a:cs typeface="Proxima Nova"/>
                <a:sym typeface="Proxima Nova"/>
              </a:rPr>
              <a:t>[3] Chung, H., Sim, B., and Ye, J. C., 'Come-closer-diffuse-faster: Accelerating conditional diffusion models for inverse problems through stochastic contraction', arXiv, https://doi.org/10.48550/arXiv.2112.05146, 2022.</a:t>
            </a:r>
          </a:p>
          <a:p>
            <a:pPr algn="just">
              <a:lnSpc>
                <a:spcPts val="2100"/>
              </a:lnSpc>
            </a:pPr>
          </a:p>
          <a:p>
            <a:pPr algn="just">
              <a:lnSpc>
                <a:spcPts val="2100"/>
              </a:lnSpc>
            </a:pPr>
            <a:r>
              <a:rPr lang="en-US" sz="2100">
                <a:solidFill>
                  <a:srgbClr val="1A5666"/>
                </a:solidFill>
                <a:latin typeface="Proxima Nova"/>
                <a:ea typeface="Proxima Nova"/>
                <a:cs typeface="Proxima Nova"/>
                <a:sym typeface="Proxima Nova"/>
              </a:rPr>
              <a:t>[4] Deng, J., Guo, J., Xue, N., and Zafeiriou, S., 'Arcface: Additive angular margin loss for deep face recognition', arXiv, https://doi.org/10.48550/arXiv.1801.07698, 2019.</a:t>
            </a:r>
          </a:p>
          <a:p>
            <a:pPr algn="just">
              <a:lnSpc>
                <a:spcPts val="2100"/>
              </a:lnSpc>
            </a:pPr>
          </a:p>
          <a:p>
            <a:pPr algn="just">
              <a:lnSpc>
                <a:spcPts val="2100"/>
              </a:lnSpc>
            </a:pPr>
            <a:r>
              <a:rPr lang="en-US" sz="2100">
                <a:solidFill>
                  <a:srgbClr val="1A5666"/>
                </a:solidFill>
                <a:latin typeface="Proxima Nova"/>
                <a:ea typeface="Proxima Nova"/>
                <a:cs typeface="Proxima Nova"/>
                <a:sym typeface="Proxima Nova"/>
              </a:rPr>
              <a:t>[5] Dhariwal, P., and Nichol, A., 'Diffusion models beat gans on image synthesis', arXiv, https://doi.org/10.48550/arXiv.2105.05233, 2021.</a:t>
            </a:r>
          </a:p>
          <a:p>
            <a:pPr algn="just">
              <a:lnSpc>
                <a:spcPts val="2100"/>
              </a:lnSpc>
            </a:pPr>
          </a:p>
          <a:p>
            <a:pPr algn="just">
              <a:lnSpc>
                <a:spcPts val="2100"/>
              </a:lnSpc>
            </a:pPr>
            <a:r>
              <a:rPr lang="en-US" sz="2100">
                <a:solidFill>
                  <a:srgbClr val="1A5666"/>
                </a:solidFill>
                <a:latin typeface="Proxima Nova"/>
                <a:ea typeface="Proxima Nova"/>
                <a:cs typeface="Proxima Nova"/>
                <a:sym typeface="Proxima Nova"/>
              </a:rPr>
              <a:t>[6] Hertz, A., Mokady, R., Tenenbaum, J., Aberman, K., Pritch, Y., Cohen-Or, D., 'Prompt-to-Prompt Image Editing with Cross Attention Control', arXiv, </a:t>
            </a:r>
            <a:r>
              <a:rPr lang="en-US" sz="2100" u="sng">
                <a:solidFill>
                  <a:srgbClr val="1A5666"/>
                </a:solidFill>
                <a:latin typeface="Proxima Nova"/>
                <a:ea typeface="Proxima Nova"/>
                <a:cs typeface="Proxima Nova"/>
                <a:sym typeface="Proxima Nova"/>
                <a:hlinkClick r:id="rId7" tooltip="https://doi.org/10.48550/arXiv.2208.01626"/>
              </a:rPr>
              <a:t>https://doi.org/10.48550/arXiv.2208.01626</a:t>
            </a:r>
            <a:r>
              <a:rPr lang="en-US" sz="2100">
                <a:solidFill>
                  <a:srgbClr val="1A5666"/>
                </a:solidFill>
                <a:latin typeface="Proxima Nova"/>
                <a:ea typeface="Proxima Nova"/>
                <a:cs typeface="Proxima Nova"/>
                <a:sym typeface="Proxima Nova"/>
              </a:rPr>
              <a:t>, 2022</a:t>
            </a:r>
          </a:p>
          <a:p>
            <a:pPr algn="just">
              <a:lnSpc>
                <a:spcPts val="2100"/>
              </a:lnSpc>
            </a:pPr>
          </a:p>
          <a:p>
            <a:pPr algn="just">
              <a:lnSpc>
                <a:spcPts val="2100"/>
              </a:lnSpc>
            </a:pPr>
            <a:r>
              <a:rPr lang="en-US" sz="2100">
                <a:solidFill>
                  <a:srgbClr val="1A5666"/>
                </a:solidFill>
                <a:latin typeface="Proxima Nova"/>
                <a:ea typeface="Proxima Nova"/>
                <a:cs typeface="Proxima Nova"/>
                <a:sym typeface="Proxima Nova"/>
              </a:rPr>
              <a:t>[7] Hofmann, T., Schölkopf, B., and Smola, A. J., 'Kernel methods in machine learning', </a:t>
            </a:r>
            <a:r>
              <a:rPr lang="en-US" sz="2100">
                <a:solidFill>
                  <a:srgbClr val="1A5666"/>
                </a:solidFill>
                <a:latin typeface="Proxima Nova"/>
                <a:ea typeface="Proxima Nova"/>
                <a:cs typeface="Proxima Nova"/>
                <a:sym typeface="Proxima Nova"/>
              </a:rPr>
              <a:t>arXiv</a:t>
            </a:r>
            <a:r>
              <a:rPr lang="en-US" sz="2100">
                <a:solidFill>
                  <a:srgbClr val="1A5666"/>
                </a:solidFill>
                <a:latin typeface="Proxima Nova"/>
                <a:ea typeface="Proxima Nova"/>
                <a:cs typeface="Proxima Nova"/>
                <a:sym typeface="Proxima Nova"/>
              </a:rPr>
              <a:t>, </a:t>
            </a:r>
            <a:r>
              <a:rPr lang="en-US" sz="2100" u="none">
                <a:solidFill>
                  <a:srgbClr val="1A5666"/>
                </a:solidFill>
                <a:latin typeface="Proxima Nova"/>
                <a:ea typeface="Proxima Nova"/>
                <a:cs typeface="Proxima Nova"/>
                <a:sym typeface="Proxima Nova"/>
              </a:rPr>
              <a:t>https://</a:t>
            </a:r>
            <a:r>
              <a:rPr lang="en-US" sz="2100">
                <a:solidFill>
                  <a:srgbClr val="1A5666"/>
                </a:solidFill>
                <a:latin typeface="Proxima Nova"/>
                <a:ea typeface="Proxima Nova"/>
                <a:cs typeface="Proxima Nova"/>
                <a:sym typeface="Proxima Nova"/>
              </a:rPr>
              <a:t>doi.org/10.48550/</a:t>
            </a:r>
            <a:r>
              <a:rPr lang="en-US" sz="2100" u="none">
                <a:solidFill>
                  <a:srgbClr val="1A5666"/>
                </a:solidFill>
                <a:latin typeface="Proxima Nova"/>
                <a:ea typeface="Proxima Nova"/>
                <a:cs typeface="Proxima Nova"/>
                <a:sym typeface="Proxima Nova"/>
              </a:rPr>
              <a:t>ar</a:t>
            </a:r>
            <a:r>
              <a:rPr lang="en-US" sz="2100">
                <a:solidFill>
                  <a:srgbClr val="1A5666"/>
                </a:solidFill>
                <a:latin typeface="Proxima Nova"/>
                <a:ea typeface="Proxima Nova"/>
                <a:cs typeface="Proxima Nova"/>
                <a:sym typeface="Proxima Nova"/>
              </a:rPr>
              <a:t>X</a:t>
            </a:r>
            <a:r>
              <a:rPr lang="en-US" sz="2100" u="none">
                <a:solidFill>
                  <a:srgbClr val="1A5666"/>
                </a:solidFill>
                <a:latin typeface="Proxima Nova"/>
                <a:ea typeface="Proxima Nova"/>
                <a:cs typeface="Proxima Nova"/>
                <a:sym typeface="Proxima Nova"/>
              </a:rPr>
              <a:t>iv.</a:t>
            </a:r>
            <a:r>
              <a:rPr lang="en-US" sz="2100">
                <a:solidFill>
                  <a:srgbClr val="1A5666"/>
                </a:solidFill>
                <a:latin typeface="Proxima Nova"/>
                <a:ea typeface="Proxima Nova"/>
                <a:cs typeface="Proxima Nova"/>
                <a:sym typeface="Proxima Nova"/>
              </a:rPr>
              <a:t>math/0701907, 2008.</a:t>
            </a:r>
          </a:p>
          <a:p>
            <a:pPr algn="just">
              <a:lnSpc>
                <a:spcPts val="2100"/>
              </a:lnSpc>
            </a:pPr>
          </a:p>
          <a:p>
            <a:pPr algn="just">
              <a:lnSpc>
                <a:spcPts val="2100"/>
              </a:lnSpc>
            </a:pPr>
            <a:r>
              <a:rPr lang="en-US" sz="2100">
                <a:solidFill>
                  <a:srgbClr val="1A5666"/>
                </a:solidFill>
                <a:latin typeface="Proxima Nova"/>
                <a:ea typeface="Proxima Nova"/>
                <a:cs typeface="Proxima Nova"/>
                <a:sym typeface="Proxima Nova"/>
              </a:rPr>
              <a:t>[8] Kim, G., Kwon, T., and Ye, J., 'DiffusionCLIP: Text-Guided Diffusion Models f</a:t>
            </a:r>
            <a:r>
              <a:rPr lang="en-US" sz="2100" u="none">
                <a:solidFill>
                  <a:srgbClr val="1A5666"/>
                </a:solidFill>
                <a:latin typeface="Proxima Nova"/>
                <a:ea typeface="Proxima Nova"/>
                <a:cs typeface="Proxima Nova"/>
                <a:sym typeface="Proxima Nova"/>
              </a:rPr>
              <a:t>or</a:t>
            </a:r>
            <a:r>
              <a:rPr lang="en-US" sz="2100">
                <a:solidFill>
                  <a:srgbClr val="1A5666"/>
                </a:solidFill>
                <a:latin typeface="Proxima Nova"/>
                <a:ea typeface="Proxima Nova"/>
                <a:cs typeface="Proxima Nova"/>
                <a:sym typeface="Proxima Nova"/>
              </a:rPr>
              <a:t> Robust Ima</a:t>
            </a:r>
            <a:r>
              <a:rPr lang="en-US" sz="2100" u="none">
                <a:solidFill>
                  <a:srgbClr val="1A5666"/>
                </a:solidFill>
                <a:latin typeface="Proxima Nova"/>
                <a:ea typeface="Proxima Nova"/>
                <a:cs typeface="Proxima Nova"/>
                <a:sym typeface="Proxima Nova"/>
              </a:rPr>
              <a:t>g</a:t>
            </a:r>
            <a:r>
              <a:rPr lang="en-US" sz="2100">
                <a:solidFill>
                  <a:srgbClr val="1A5666"/>
                </a:solidFill>
                <a:latin typeface="Proxima Nova"/>
                <a:ea typeface="Proxima Nova"/>
                <a:cs typeface="Proxima Nova"/>
                <a:sym typeface="Proxima Nova"/>
              </a:rPr>
              <a:t>e Manipul</a:t>
            </a:r>
            <a:r>
              <a:rPr lang="en-US" sz="2100" u="none">
                <a:solidFill>
                  <a:srgbClr val="1A5666"/>
                </a:solidFill>
                <a:latin typeface="Proxima Nova"/>
                <a:ea typeface="Proxima Nova"/>
                <a:cs typeface="Proxima Nova"/>
                <a:sym typeface="Proxima Nova"/>
              </a:rPr>
              <a:t>a</a:t>
            </a:r>
            <a:r>
              <a:rPr lang="en-US" sz="2100">
                <a:solidFill>
                  <a:srgbClr val="1A5666"/>
                </a:solidFill>
                <a:latin typeface="Proxima Nova"/>
                <a:ea typeface="Proxima Nova"/>
                <a:cs typeface="Proxima Nova"/>
                <a:sym typeface="Proxima Nova"/>
              </a:rPr>
              <a:t>tion', arXiv, </a:t>
            </a:r>
            <a:r>
              <a:rPr lang="en-US" sz="2100" u="sng">
                <a:solidFill>
                  <a:srgbClr val="1A5666"/>
                </a:solidFill>
                <a:latin typeface="Proxima Nova"/>
                <a:ea typeface="Proxima Nova"/>
                <a:cs typeface="Proxima Nova"/>
                <a:sym typeface="Proxima Nova"/>
                <a:hlinkClick r:id="rId8" tooltip="https://doi.org/10.48550/arXiv.2110.02711"/>
              </a:rPr>
              <a:t>https://doi.org/10.48550/arXiv.2110.02711</a:t>
            </a:r>
            <a:r>
              <a:rPr lang="en-US" sz="2100">
                <a:solidFill>
                  <a:srgbClr val="1A5666"/>
                </a:solidFill>
                <a:latin typeface="Proxima Nova"/>
                <a:ea typeface="Proxima Nova"/>
                <a:cs typeface="Proxima Nova"/>
                <a:sym typeface="Proxima Nova"/>
              </a:rPr>
              <a:t>, 2021</a:t>
            </a:r>
          </a:p>
          <a:p>
            <a:pPr algn="just">
              <a:lnSpc>
                <a:spcPts val="2940"/>
              </a:lnSpc>
            </a:pPr>
          </a:p>
          <a:p>
            <a:pPr algn="just">
              <a:lnSpc>
                <a:spcPts val="2940"/>
              </a:lnSpc>
            </a:pPr>
            <a:r>
              <a:rPr lang="en-US" sz="2100">
                <a:solidFill>
                  <a:srgbClr val="1A5666"/>
                </a:solidFill>
                <a:latin typeface="Proxima Nova"/>
                <a:ea typeface="Proxima Nova"/>
                <a:cs typeface="Proxima Nova"/>
                <a:sym typeface="Proxima Nova"/>
              </a:rPr>
              <a:t>[9]LeC</a:t>
            </a:r>
            <a:r>
              <a:rPr lang="en-US" sz="2100">
                <a:solidFill>
                  <a:srgbClr val="1A5666"/>
                </a:solidFill>
                <a:latin typeface="Proxima Nova"/>
                <a:ea typeface="Proxima Nova"/>
                <a:cs typeface="Proxima Nova"/>
                <a:sym typeface="Proxima Nova"/>
              </a:rPr>
              <a:t>un, Y., Chopra, S., Hadsell, R., Ranzato, M., and Huang, F., 'A tutorial on energy-based learning', MIT Press, http://yann.lecun.com, 2006.</a:t>
            </a:r>
          </a:p>
          <a:p>
            <a:pPr algn="just">
              <a:lnSpc>
                <a:spcPts val="2940"/>
              </a:lnSpc>
            </a:pPr>
          </a:p>
          <a:p>
            <a:pPr algn="just">
              <a:lnSpc>
                <a:spcPts val="2940"/>
              </a:lnSpc>
            </a:pPr>
            <a:r>
              <a:rPr lang="en-US" sz="2100">
                <a:solidFill>
                  <a:srgbClr val="1A5666"/>
                </a:solidFill>
                <a:latin typeface="Proxima Nova"/>
                <a:ea typeface="Proxima Nova"/>
                <a:cs typeface="Proxima Nova"/>
                <a:sym typeface="Proxima Nova"/>
              </a:rPr>
              <a:t>[</a:t>
            </a:r>
            <a:r>
              <a:rPr lang="en-US" sz="2100">
                <a:solidFill>
                  <a:srgbClr val="1A5666"/>
                </a:solidFill>
                <a:latin typeface="Proxima Nova"/>
                <a:ea typeface="Proxima Nova"/>
                <a:cs typeface="Proxima Nova"/>
                <a:sym typeface="Proxima Nova"/>
              </a:rPr>
              <a:t>10]    Lin, H.-T., and Lin, C.-J., 'A study on sigmoid kernels for SVM and the training of non-PSD kernels by SMO-type methods', 2003</a:t>
            </a:r>
          </a:p>
          <a:p>
            <a:pPr algn="just">
              <a:lnSpc>
                <a:spcPts val="2940"/>
              </a:lnSpc>
            </a:pPr>
          </a:p>
          <a:p>
            <a:pPr algn="just">
              <a:lnSpc>
                <a:spcPts val="2940"/>
              </a:lnSpc>
            </a:pPr>
          </a:p>
        </p:txBody>
      </p:sp>
      <p:sp>
        <p:nvSpPr>
          <p:cNvPr name="TextBox 8" id="8"/>
          <p:cNvSpPr txBox="true"/>
          <p:nvPr/>
        </p:nvSpPr>
        <p:spPr>
          <a:xfrm rot="0">
            <a:off x="3100508" y="175806"/>
            <a:ext cx="12423763" cy="852894"/>
          </a:xfrm>
          <a:prstGeom prst="rect">
            <a:avLst/>
          </a:prstGeom>
        </p:spPr>
        <p:txBody>
          <a:bodyPr anchor="t" rtlCol="false" tIns="0" lIns="0" bIns="0" rIns="0">
            <a:spAutoFit/>
          </a:bodyPr>
          <a:lstStyle/>
          <a:p>
            <a:pPr algn="ctr" marL="0" indent="0" lvl="0">
              <a:lnSpc>
                <a:spcPts val="7065"/>
              </a:lnSpc>
              <a:spcBef>
                <a:spcPct val="0"/>
              </a:spcBef>
            </a:pPr>
            <a:r>
              <a:rPr lang="en-US" sz="5046">
                <a:solidFill>
                  <a:srgbClr val="1A5666"/>
                </a:solidFill>
                <a:latin typeface="Allerta Stencil"/>
                <a:ea typeface="Allerta Stencil"/>
                <a:cs typeface="Allerta Stencil"/>
                <a:sym typeface="Allerta Stencil"/>
              </a:rPr>
              <a:t>References</a:t>
            </a:r>
          </a:p>
        </p:txBody>
      </p:sp>
      <p:sp>
        <p:nvSpPr>
          <p:cNvPr name="Freeform 9" id="9"/>
          <p:cNvSpPr/>
          <p:nvPr/>
        </p:nvSpPr>
        <p:spPr>
          <a:xfrm flipH="false" flipV="false" rot="-9400265">
            <a:off x="13838920" y="6032411"/>
            <a:ext cx="10402912" cy="6411977"/>
          </a:xfrm>
          <a:custGeom>
            <a:avLst/>
            <a:gdLst/>
            <a:ahLst/>
            <a:cxnLst/>
            <a:rect r="r" b="b" t="t" l="l"/>
            <a:pathLst>
              <a:path h="6411977" w="10402912">
                <a:moveTo>
                  <a:pt x="0" y="0"/>
                </a:moveTo>
                <a:lnTo>
                  <a:pt x="10402912" y="0"/>
                </a:lnTo>
                <a:lnTo>
                  <a:pt x="10402912" y="6411977"/>
                </a:lnTo>
                <a:lnTo>
                  <a:pt x="0" y="64119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4422951" y="6886566"/>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9">
              <a:alphaModFix amt="43999"/>
            </a:blip>
            <a:stretch>
              <a:fillRect l="0" t="0" r="0" b="0"/>
            </a:stretch>
          </a:blipFill>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5667615" y="-2177288"/>
            <a:ext cx="10402912" cy="6411977"/>
          </a:xfrm>
          <a:custGeom>
            <a:avLst/>
            <a:gdLst/>
            <a:ahLst/>
            <a:cxnLst/>
            <a:rect r="r" b="b" t="t" l="l"/>
            <a:pathLst>
              <a:path h="6411977" w="10402912">
                <a:moveTo>
                  <a:pt x="0" y="0"/>
                </a:moveTo>
                <a:lnTo>
                  <a:pt x="10402912" y="0"/>
                </a:lnTo>
                <a:lnTo>
                  <a:pt x="10402912" y="6411976"/>
                </a:lnTo>
                <a:lnTo>
                  <a:pt x="0" y="6411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372026" y="0"/>
            <a:ext cx="13880729" cy="10287000"/>
            <a:chOff x="0" y="0"/>
            <a:chExt cx="3655830" cy="2709333"/>
          </a:xfrm>
        </p:grpSpPr>
        <p:sp>
          <p:nvSpPr>
            <p:cNvPr name="Freeform 5" id="5"/>
            <p:cNvSpPr/>
            <p:nvPr/>
          </p:nvSpPr>
          <p:spPr>
            <a:xfrm flipH="false" flipV="false" rot="0">
              <a:off x="0" y="0"/>
              <a:ext cx="3655830" cy="2709333"/>
            </a:xfrm>
            <a:custGeom>
              <a:avLst/>
              <a:gdLst/>
              <a:ahLst/>
              <a:cxnLst/>
              <a:rect r="r" b="b" t="t" l="l"/>
              <a:pathLst>
                <a:path h="2709333" w="3655830">
                  <a:moveTo>
                    <a:pt x="28445" y="0"/>
                  </a:moveTo>
                  <a:lnTo>
                    <a:pt x="3627384" y="0"/>
                  </a:lnTo>
                  <a:cubicBezTo>
                    <a:pt x="3634929" y="0"/>
                    <a:pt x="3642164" y="2997"/>
                    <a:pt x="3647498" y="8331"/>
                  </a:cubicBezTo>
                  <a:cubicBezTo>
                    <a:pt x="3652833" y="13666"/>
                    <a:pt x="3655830" y="20901"/>
                    <a:pt x="3655830" y="28445"/>
                  </a:cubicBezTo>
                  <a:lnTo>
                    <a:pt x="3655830" y="2680888"/>
                  </a:lnTo>
                  <a:cubicBezTo>
                    <a:pt x="3655830" y="2688432"/>
                    <a:pt x="3652833" y="2695667"/>
                    <a:pt x="3647498" y="2701002"/>
                  </a:cubicBezTo>
                  <a:cubicBezTo>
                    <a:pt x="3642164" y="2706336"/>
                    <a:pt x="3634929" y="2709333"/>
                    <a:pt x="3627384" y="2709333"/>
                  </a:cubicBezTo>
                  <a:lnTo>
                    <a:pt x="28445" y="2709333"/>
                  </a:lnTo>
                  <a:cubicBezTo>
                    <a:pt x="20901" y="2709333"/>
                    <a:pt x="13666" y="2706336"/>
                    <a:pt x="8331" y="2701002"/>
                  </a:cubicBezTo>
                  <a:cubicBezTo>
                    <a:pt x="2997" y="2695667"/>
                    <a:pt x="0" y="2688432"/>
                    <a:pt x="0" y="2680888"/>
                  </a:cubicBezTo>
                  <a:lnTo>
                    <a:pt x="0" y="28445"/>
                  </a:lnTo>
                  <a:cubicBezTo>
                    <a:pt x="0" y="20901"/>
                    <a:pt x="2997" y="13666"/>
                    <a:pt x="8331" y="8331"/>
                  </a:cubicBezTo>
                  <a:cubicBezTo>
                    <a:pt x="13666" y="2997"/>
                    <a:pt x="20901" y="0"/>
                    <a:pt x="28445"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6" id="6"/>
            <p:cNvSpPr txBox="true"/>
            <p:nvPr/>
          </p:nvSpPr>
          <p:spPr>
            <a:xfrm>
              <a:off x="0" y="-38100"/>
              <a:ext cx="3655830" cy="2747433"/>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2622362" y="1287907"/>
            <a:ext cx="13380055" cy="9134475"/>
          </a:xfrm>
          <a:prstGeom prst="rect">
            <a:avLst/>
          </a:prstGeom>
        </p:spPr>
        <p:txBody>
          <a:bodyPr anchor="t" rtlCol="false" tIns="0" lIns="0" bIns="0" rIns="0">
            <a:spAutoFit/>
          </a:bodyPr>
          <a:lstStyle/>
          <a:p>
            <a:pPr algn="just">
              <a:lnSpc>
                <a:spcPts val="2100"/>
              </a:lnSpc>
            </a:pPr>
            <a:r>
              <a:rPr lang="en-US" sz="2100">
                <a:solidFill>
                  <a:srgbClr val="1A5666"/>
                </a:solidFill>
                <a:latin typeface="Proxima Nova"/>
                <a:ea typeface="Proxima Nova"/>
                <a:cs typeface="Proxima Nova"/>
                <a:sym typeface="Proxima Nova"/>
              </a:rPr>
              <a:t>[11] Meng, C., He, Y., Song, Y., Song, J., Wu, J., Zhu, J.-Y., and Ermon, S., 'SDEdit: Guided image synthesis and editing with stochastic differential equations', arXiv, https://doi.org/10.48550/arXiv.2108.01073, 2022.</a:t>
            </a:r>
          </a:p>
          <a:p>
            <a:pPr algn="just">
              <a:lnSpc>
                <a:spcPts val="2100"/>
              </a:lnSpc>
            </a:pPr>
          </a:p>
          <a:p>
            <a:pPr algn="just">
              <a:lnSpc>
                <a:spcPts val="2100"/>
              </a:lnSpc>
            </a:pPr>
            <a:r>
              <a:rPr lang="en-US" sz="2100">
                <a:solidFill>
                  <a:srgbClr val="1A5666"/>
                </a:solidFill>
                <a:latin typeface="Proxima Nova"/>
                <a:ea typeface="Proxima Nova"/>
                <a:cs typeface="Proxima Nova"/>
                <a:sym typeface="Proxima Nova"/>
              </a:rPr>
              <a:t>[12] Radford, A., Kim, J. W., Hallacy, C., Ramesh, A., Goh, G., Agarwal, S., Sastry, G., Askell, A., Mishkin, P., Clark, J., et al., 'Learning transferable visual models from natural language supervision', arXiv, </a:t>
            </a:r>
            <a:r>
              <a:rPr lang="en-US" sz="2100" u="none">
                <a:solidFill>
                  <a:srgbClr val="1A5666"/>
                </a:solidFill>
                <a:latin typeface="Proxima Nova"/>
                <a:ea typeface="Proxima Nova"/>
                <a:cs typeface="Proxima Nova"/>
                <a:sym typeface="Proxima Nova"/>
              </a:rPr>
              <a:t>https://</a:t>
            </a:r>
            <a:r>
              <a:rPr lang="en-US" sz="2100">
                <a:solidFill>
                  <a:srgbClr val="1A5666"/>
                </a:solidFill>
                <a:latin typeface="Proxima Nova"/>
                <a:ea typeface="Proxima Nova"/>
                <a:cs typeface="Proxima Nova"/>
                <a:sym typeface="Proxima Nova"/>
              </a:rPr>
              <a:t>doi.org/10.48550/</a:t>
            </a:r>
            <a:r>
              <a:rPr lang="en-US" sz="2100" u="none">
                <a:solidFill>
                  <a:srgbClr val="1A5666"/>
                </a:solidFill>
                <a:latin typeface="Proxima Nova"/>
                <a:ea typeface="Proxima Nova"/>
                <a:cs typeface="Proxima Nova"/>
                <a:sym typeface="Proxima Nova"/>
              </a:rPr>
              <a:t>ar</a:t>
            </a:r>
            <a:r>
              <a:rPr lang="en-US" sz="2100">
                <a:solidFill>
                  <a:srgbClr val="1A5666"/>
                </a:solidFill>
                <a:latin typeface="Proxima Nova"/>
                <a:ea typeface="Proxima Nova"/>
                <a:cs typeface="Proxima Nova"/>
                <a:sym typeface="Proxima Nova"/>
              </a:rPr>
              <a:t>X</a:t>
            </a:r>
            <a:r>
              <a:rPr lang="en-US" sz="2100" u="none">
                <a:solidFill>
                  <a:srgbClr val="1A5666"/>
                </a:solidFill>
                <a:latin typeface="Proxima Nova"/>
                <a:ea typeface="Proxima Nova"/>
                <a:cs typeface="Proxima Nova"/>
                <a:sym typeface="Proxima Nova"/>
              </a:rPr>
              <a:t>iv.</a:t>
            </a:r>
            <a:r>
              <a:rPr lang="en-US" sz="2100">
                <a:solidFill>
                  <a:srgbClr val="1A5666"/>
                </a:solidFill>
                <a:latin typeface="Proxima Nova"/>
                <a:ea typeface="Proxima Nova"/>
                <a:cs typeface="Proxima Nova"/>
                <a:sym typeface="Proxima Nova"/>
              </a:rPr>
              <a:t>2103.00020, 2021.</a:t>
            </a:r>
          </a:p>
          <a:p>
            <a:pPr algn="just">
              <a:lnSpc>
                <a:spcPts val="2100"/>
              </a:lnSpc>
            </a:pPr>
          </a:p>
          <a:p>
            <a:pPr algn="just">
              <a:lnSpc>
                <a:spcPts val="2100"/>
              </a:lnSpc>
            </a:pPr>
            <a:r>
              <a:rPr lang="en-US" sz="2100">
                <a:solidFill>
                  <a:srgbClr val="1A5666"/>
                </a:solidFill>
                <a:latin typeface="Proxima Nova"/>
                <a:ea typeface="Proxima Nova"/>
                <a:cs typeface="Proxima Nova"/>
                <a:sym typeface="Proxima Nova"/>
              </a:rPr>
              <a:t>[13] Rasmussen, C. E., and Williams, C. K. I., 'Gaussian processes for machine learning', MIT Press, https://doi.</a:t>
            </a:r>
            <a:r>
              <a:rPr lang="en-US" sz="2100" u="none">
                <a:solidFill>
                  <a:srgbClr val="1A5666"/>
                </a:solidFill>
                <a:latin typeface="Proxima Nova"/>
                <a:ea typeface="Proxima Nova"/>
                <a:cs typeface="Proxima Nova"/>
                <a:sym typeface="Proxima Nova"/>
              </a:rPr>
              <a:t>org/</a:t>
            </a:r>
            <a:r>
              <a:rPr lang="en-US" sz="2100">
                <a:solidFill>
                  <a:srgbClr val="1A5666"/>
                </a:solidFill>
                <a:latin typeface="Proxima Nova"/>
                <a:ea typeface="Proxima Nova"/>
                <a:cs typeface="Proxima Nova"/>
                <a:sym typeface="Proxima Nova"/>
              </a:rPr>
              <a:t>10.7551/mitpress/3206.001.0001, 2006.</a:t>
            </a:r>
          </a:p>
          <a:p>
            <a:pPr algn="just">
              <a:lnSpc>
                <a:spcPts val="2100"/>
              </a:lnSpc>
            </a:pPr>
          </a:p>
          <a:p>
            <a:pPr algn="just">
              <a:lnSpc>
                <a:spcPts val="2100"/>
              </a:lnSpc>
            </a:pPr>
            <a:r>
              <a:rPr lang="en-US" sz="2100">
                <a:solidFill>
                  <a:srgbClr val="1A5666"/>
                </a:solidFill>
                <a:latin typeface="Proxima Nova"/>
                <a:ea typeface="Proxima Nova"/>
                <a:cs typeface="Proxima Nova"/>
                <a:sym typeface="Proxima Nova"/>
              </a:rPr>
              <a:t>[14]  Schölkopf, B., &amp; Smol</a:t>
            </a:r>
            <a:r>
              <a:rPr lang="en-US" sz="2100" u="none">
                <a:solidFill>
                  <a:srgbClr val="1A5666"/>
                </a:solidFill>
                <a:latin typeface="Proxima Nova"/>
                <a:ea typeface="Proxima Nova"/>
                <a:cs typeface="Proxima Nova"/>
                <a:sym typeface="Proxima Nova"/>
              </a:rPr>
              <a:t>a</a:t>
            </a:r>
            <a:r>
              <a:rPr lang="en-US" sz="2100">
                <a:solidFill>
                  <a:srgbClr val="1A5666"/>
                </a:solidFill>
                <a:latin typeface="Proxima Nova"/>
                <a:ea typeface="Proxima Nova"/>
                <a:cs typeface="Proxima Nova"/>
                <a:sym typeface="Proxima Nova"/>
              </a:rPr>
              <a:t>, A. J., ‘Learning with kernels: Support Vector Machines, regularization, optimization, and </a:t>
            </a:r>
            <a:r>
              <a:rPr lang="en-US" sz="2100" u="none">
                <a:solidFill>
                  <a:srgbClr val="1A5666"/>
                </a:solidFill>
                <a:latin typeface="Proxima Nova"/>
                <a:ea typeface="Proxima Nova"/>
                <a:cs typeface="Proxima Nova"/>
                <a:sym typeface="Proxima Nova"/>
              </a:rPr>
              <a:t>b</a:t>
            </a:r>
            <a:r>
              <a:rPr lang="en-US" sz="2100">
                <a:solidFill>
                  <a:srgbClr val="1A5666"/>
                </a:solidFill>
                <a:latin typeface="Proxima Nova"/>
                <a:ea typeface="Proxima Nova"/>
                <a:cs typeface="Proxima Nova"/>
                <a:sym typeface="Proxima Nova"/>
              </a:rPr>
              <a:t>eyond.’, MIT Pre</a:t>
            </a:r>
            <a:r>
              <a:rPr lang="en-US" sz="2100" u="none">
                <a:solidFill>
                  <a:srgbClr val="1A5666"/>
                </a:solidFill>
                <a:latin typeface="Proxima Nova"/>
                <a:ea typeface="Proxima Nova"/>
                <a:cs typeface="Proxima Nova"/>
                <a:sym typeface="Proxima Nova"/>
              </a:rPr>
              <a:t>s</a:t>
            </a:r>
            <a:r>
              <a:rPr lang="en-US" sz="2100">
                <a:solidFill>
                  <a:srgbClr val="1A5666"/>
                </a:solidFill>
                <a:latin typeface="Proxima Nova"/>
                <a:ea typeface="Proxima Nova"/>
                <a:cs typeface="Proxima Nova"/>
                <a:sym typeface="Proxima Nova"/>
              </a:rPr>
              <a:t>s, </a:t>
            </a:r>
            <a:r>
              <a:rPr lang="en-US" sz="2100" u="sng">
                <a:solidFill>
                  <a:srgbClr val="1A5666"/>
                </a:solidFill>
                <a:latin typeface="Proxima Nova"/>
                <a:ea typeface="Proxima Nova"/>
                <a:cs typeface="Proxima Nova"/>
                <a:sym typeface="Proxima Nova"/>
                <a:hlinkClick r:id="rId6" tooltip="https://doi.org/10.7551/mitpress/4175.001.0001"/>
              </a:rPr>
              <a:t>https://doi.org/10.7551/mitpress/4175.001.0001</a:t>
            </a:r>
            <a:r>
              <a:rPr lang="en-US" sz="2100">
                <a:solidFill>
                  <a:srgbClr val="1A5666"/>
                </a:solidFill>
                <a:latin typeface="Proxima Nova"/>
                <a:ea typeface="Proxima Nova"/>
                <a:cs typeface="Proxima Nova"/>
                <a:sym typeface="Proxima Nova"/>
              </a:rPr>
              <a:t>, </a:t>
            </a:r>
            <a:r>
              <a:rPr lang="en-US" sz="2100" u="none">
                <a:solidFill>
                  <a:srgbClr val="1A5666"/>
                </a:solidFill>
                <a:latin typeface="Proxima Nova"/>
                <a:ea typeface="Proxima Nova"/>
                <a:cs typeface="Proxima Nova"/>
                <a:sym typeface="Proxima Nova"/>
              </a:rPr>
              <a:t>2</a:t>
            </a:r>
            <a:r>
              <a:rPr lang="en-US" sz="2100">
                <a:solidFill>
                  <a:srgbClr val="1A5666"/>
                </a:solidFill>
                <a:latin typeface="Proxima Nova"/>
                <a:ea typeface="Proxima Nova"/>
                <a:cs typeface="Proxima Nova"/>
                <a:sym typeface="Proxima Nova"/>
              </a:rPr>
              <a:t>001</a:t>
            </a:r>
          </a:p>
          <a:p>
            <a:pPr algn="just">
              <a:lnSpc>
                <a:spcPts val="2100"/>
              </a:lnSpc>
            </a:pPr>
          </a:p>
          <a:p>
            <a:pPr algn="just">
              <a:lnSpc>
                <a:spcPts val="2100"/>
              </a:lnSpc>
            </a:pPr>
            <a:r>
              <a:rPr lang="en-US" sz="2100">
                <a:solidFill>
                  <a:srgbClr val="1A5666"/>
                </a:solidFill>
                <a:latin typeface="Proxima Nova"/>
                <a:ea typeface="Proxima Nova"/>
                <a:cs typeface="Proxima Nova"/>
                <a:sym typeface="Proxima Nova"/>
              </a:rPr>
              <a:t>[15]    Shawe-Taylor, J., and Cristianini, N., 'Kernel methods for pattern analysis', Cambridge University Press, </a:t>
            </a:r>
            <a:r>
              <a:rPr lang="en-US" sz="2100" u="sng">
                <a:solidFill>
                  <a:srgbClr val="1A5666"/>
                </a:solidFill>
                <a:latin typeface="Proxima Nova"/>
                <a:ea typeface="Proxima Nova"/>
                <a:cs typeface="Proxima Nova"/>
                <a:sym typeface="Proxima Nova"/>
                <a:hlinkClick r:id="rId7" tooltip="https://doi.org/10.1017/CBO9780511809682"/>
              </a:rPr>
              <a:t>https://doi.org/10.1017/CBO9780511809682</a:t>
            </a:r>
            <a:r>
              <a:rPr lang="en-US" sz="2100">
                <a:solidFill>
                  <a:srgbClr val="1A5666"/>
                </a:solidFill>
                <a:latin typeface="Proxima Nova"/>
                <a:ea typeface="Proxima Nova"/>
                <a:cs typeface="Proxima Nova"/>
                <a:sym typeface="Proxima Nova"/>
              </a:rPr>
              <a:t>, </a:t>
            </a:r>
            <a:r>
              <a:rPr lang="en-US" sz="2100" u="none">
                <a:solidFill>
                  <a:srgbClr val="1A5666"/>
                </a:solidFill>
                <a:latin typeface="Proxima Nova"/>
                <a:ea typeface="Proxima Nova"/>
                <a:cs typeface="Proxima Nova"/>
                <a:sym typeface="Proxima Nova"/>
              </a:rPr>
              <a:t>20</a:t>
            </a:r>
            <a:r>
              <a:rPr lang="en-US" sz="2100">
                <a:solidFill>
                  <a:srgbClr val="1A5666"/>
                </a:solidFill>
                <a:latin typeface="Proxima Nova"/>
                <a:ea typeface="Proxima Nova"/>
                <a:cs typeface="Proxima Nova"/>
                <a:sym typeface="Proxima Nova"/>
              </a:rPr>
              <a:t>04.</a:t>
            </a:r>
          </a:p>
          <a:p>
            <a:pPr algn="just">
              <a:lnSpc>
                <a:spcPts val="2100"/>
              </a:lnSpc>
            </a:pPr>
          </a:p>
          <a:p>
            <a:pPr algn="just">
              <a:lnSpc>
                <a:spcPts val="2100"/>
              </a:lnSpc>
            </a:pPr>
            <a:r>
              <a:rPr lang="en-US" sz="2100">
                <a:solidFill>
                  <a:srgbClr val="1A5666"/>
                </a:solidFill>
                <a:latin typeface="Proxima Nova"/>
                <a:ea typeface="Proxima Nova"/>
                <a:cs typeface="Proxima Nova"/>
                <a:sym typeface="Proxima Nova"/>
              </a:rPr>
              <a:t>[16]    Song, Y., Sohl-Dickstein, J., Kingma, D. P., Kumar, A., Ermon, S., and Poole, B., 'Score-based generative modelling through stochastic differential equations', arXiv, https://doi.org/10.4</a:t>
            </a:r>
            <a:r>
              <a:rPr lang="en-US" sz="2100" u="none">
                <a:solidFill>
                  <a:srgbClr val="1A5666"/>
                </a:solidFill>
                <a:latin typeface="Proxima Nova"/>
                <a:ea typeface="Proxima Nova"/>
                <a:cs typeface="Proxima Nova"/>
                <a:sym typeface="Proxima Nova"/>
              </a:rPr>
              <a:t>8</a:t>
            </a:r>
            <a:r>
              <a:rPr lang="en-US" sz="2100">
                <a:solidFill>
                  <a:srgbClr val="1A5666"/>
                </a:solidFill>
                <a:latin typeface="Proxima Nova"/>
                <a:ea typeface="Proxima Nova"/>
                <a:cs typeface="Proxima Nova"/>
                <a:sym typeface="Proxima Nova"/>
              </a:rPr>
              <a:t>550/arXiv</a:t>
            </a:r>
            <a:r>
              <a:rPr lang="en-US" sz="2100" u="none">
                <a:solidFill>
                  <a:srgbClr val="1A5666"/>
                </a:solidFill>
                <a:latin typeface="Proxima Nova"/>
                <a:ea typeface="Proxima Nova"/>
                <a:cs typeface="Proxima Nova"/>
                <a:sym typeface="Proxima Nova"/>
              </a:rPr>
              <a:t>.</a:t>
            </a:r>
            <a:r>
              <a:rPr lang="en-US" sz="2100">
                <a:solidFill>
                  <a:srgbClr val="1A5666"/>
                </a:solidFill>
                <a:latin typeface="Proxima Nova"/>
                <a:ea typeface="Proxima Nova"/>
                <a:cs typeface="Proxima Nova"/>
                <a:sym typeface="Proxima Nova"/>
              </a:rPr>
              <a:t>2</a:t>
            </a:r>
            <a:r>
              <a:rPr lang="en-US" sz="2100" u="none">
                <a:solidFill>
                  <a:srgbClr val="1A5666"/>
                </a:solidFill>
                <a:latin typeface="Proxima Nova"/>
                <a:ea typeface="Proxima Nova"/>
                <a:cs typeface="Proxima Nova"/>
                <a:sym typeface="Proxima Nova"/>
              </a:rPr>
              <a:t>01</a:t>
            </a:r>
            <a:r>
              <a:rPr lang="en-US" sz="2100">
                <a:solidFill>
                  <a:srgbClr val="1A5666"/>
                </a:solidFill>
                <a:latin typeface="Proxima Nova"/>
                <a:ea typeface="Proxima Nova"/>
                <a:cs typeface="Proxima Nova"/>
                <a:sym typeface="Proxima Nova"/>
              </a:rPr>
              <a:t>1.1345</a:t>
            </a:r>
            <a:r>
              <a:rPr lang="en-US" sz="2100" u="none">
                <a:solidFill>
                  <a:srgbClr val="1A5666"/>
                </a:solidFill>
                <a:latin typeface="Proxima Nova"/>
                <a:ea typeface="Proxima Nova"/>
                <a:cs typeface="Proxima Nova"/>
                <a:sym typeface="Proxima Nova"/>
              </a:rPr>
              <a:t>6</a:t>
            </a:r>
            <a:r>
              <a:rPr lang="en-US" sz="2100">
                <a:solidFill>
                  <a:srgbClr val="1A5666"/>
                </a:solidFill>
                <a:latin typeface="Proxima Nova"/>
                <a:ea typeface="Proxima Nova"/>
                <a:cs typeface="Proxima Nova"/>
                <a:sym typeface="Proxima Nova"/>
              </a:rPr>
              <a:t>, </a:t>
            </a:r>
            <a:r>
              <a:rPr lang="en-US" sz="2100" u="none">
                <a:solidFill>
                  <a:srgbClr val="1A5666"/>
                </a:solidFill>
                <a:latin typeface="Proxima Nova"/>
                <a:ea typeface="Proxima Nova"/>
                <a:cs typeface="Proxima Nova"/>
                <a:sym typeface="Proxima Nova"/>
              </a:rPr>
              <a:t>2</a:t>
            </a:r>
            <a:r>
              <a:rPr lang="en-US" sz="2100">
                <a:solidFill>
                  <a:srgbClr val="1A5666"/>
                </a:solidFill>
                <a:latin typeface="Proxima Nova"/>
                <a:ea typeface="Proxima Nova"/>
                <a:cs typeface="Proxima Nova"/>
                <a:sym typeface="Proxima Nova"/>
              </a:rPr>
              <a:t>021.</a:t>
            </a:r>
          </a:p>
          <a:p>
            <a:pPr algn="just">
              <a:lnSpc>
                <a:spcPts val="2100"/>
              </a:lnSpc>
            </a:pPr>
          </a:p>
          <a:p>
            <a:pPr algn="just">
              <a:lnSpc>
                <a:spcPts val="2100"/>
              </a:lnSpc>
            </a:pPr>
            <a:r>
              <a:rPr lang="en-US" sz="2100">
                <a:solidFill>
                  <a:srgbClr val="1A5666"/>
                </a:solidFill>
                <a:latin typeface="Proxima Nova"/>
                <a:ea typeface="Proxima Nova"/>
                <a:cs typeface="Proxima Nova"/>
                <a:sym typeface="Proxima Nova"/>
              </a:rPr>
              <a:t>[17]    Xia, W., Yang, Y., Xue, J.-H., and Wu, B., 'TediGAN: Text-guided diverse face image generation and manipulation', arXiv, https://doi.org/10.48550/arXiv.2012.03308, 2021.</a:t>
            </a:r>
          </a:p>
          <a:p>
            <a:pPr algn="just">
              <a:lnSpc>
                <a:spcPts val="2100"/>
              </a:lnSpc>
            </a:pPr>
          </a:p>
          <a:p>
            <a:pPr algn="just">
              <a:lnSpc>
                <a:spcPts val="2100"/>
              </a:lnSpc>
            </a:pPr>
            <a:r>
              <a:rPr lang="en-US" sz="2100">
                <a:solidFill>
                  <a:srgbClr val="1A5666"/>
                </a:solidFill>
                <a:latin typeface="Proxima Nova"/>
                <a:ea typeface="Proxima Nova"/>
                <a:cs typeface="Proxima Nova"/>
                <a:sym typeface="Proxima Nova"/>
              </a:rPr>
              <a:t>[18]    Xiang, X., </a:t>
            </a:r>
            <a:r>
              <a:rPr lang="en-US" sz="2100">
                <a:solidFill>
                  <a:srgbClr val="1A5666"/>
                </a:solidFill>
                <a:latin typeface="Proxima Nova"/>
                <a:ea typeface="Proxima Nova"/>
                <a:cs typeface="Proxima Nova"/>
                <a:sym typeface="Proxima Nova"/>
              </a:rPr>
              <a:t>Liu, D., Yang, X., Zhu, Y., Shen, X., and Allebach, J. P, 'Adversarial open domain adaptation for sketch-to-photo synthesis', arXiv, https://doi.org/10.48550/arXiv.2104.05703, 2022.</a:t>
            </a:r>
          </a:p>
          <a:p>
            <a:pPr algn="just">
              <a:lnSpc>
                <a:spcPts val="2100"/>
              </a:lnSpc>
            </a:pPr>
          </a:p>
          <a:p>
            <a:pPr algn="just">
              <a:lnSpc>
                <a:spcPts val="2100"/>
              </a:lnSpc>
            </a:pPr>
            <a:r>
              <a:rPr lang="en-US" sz="2100">
                <a:solidFill>
                  <a:srgbClr val="1A5666"/>
                </a:solidFill>
                <a:latin typeface="Proxima Nova"/>
                <a:ea typeface="Proxima Nova"/>
                <a:cs typeface="Proxima Nova"/>
                <a:sym typeface="Proxima Nova"/>
              </a:rPr>
              <a:t>[19]    Yu, C., Wang, J., Peng, C., Gao, C., Yu, G., and Sang, N., 'Bisenet: Bilateral segmentation network for real-time semantic segmentation', arXiv, https://doi.org/10.48550/arXiv.1808.00897, 2018.</a:t>
            </a:r>
          </a:p>
          <a:p>
            <a:pPr algn="just">
              <a:lnSpc>
                <a:spcPts val="2100"/>
              </a:lnSpc>
            </a:pPr>
          </a:p>
          <a:p>
            <a:pPr algn="just">
              <a:lnSpc>
                <a:spcPts val="2100"/>
              </a:lnSpc>
            </a:pPr>
            <a:r>
              <a:rPr lang="en-US" sz="2100">
                <a:solidFill>
                  <a:srgbClr val="1A5666"/>
                </a:solidFill>
                <a:latin typeface="Proxima Nova"/>
                <a:ea typeface="Proxima Nova"/>
                <a:cs typeface="Proxima Nova"/>
                <a:sym typeface="Proxima Nova"/>
              </a:rPr>
              <a:t>[20]    Yu, J., Wang, Y., Zhao, C., Ghanem, B., and Zhang, J., 'FreeDoM: Training-free energy-guided conditional diffusion model', arXiv, https://doi.org/10.48550/arXiv.2303.09833, 2023.</a:t>
            </a:r>
          </a:p>
          <a:p>
            <a:pPr algn="just">
              <a:lnSpc>
                <a:spcPts val="2100"/>
              </a:lnSpc>
            </a:pPr>
          </a:p>
          <a:p>
            <a:pPr algn="just">
              <a:lnSpc>
                <a:spcPts val="2100"/>
              </a:lnSpc>
            </a:pPr>
            <a:r>
              <a:rPr lang="en-US" sz="2100">
                <a:solidFill>
                  <a:srgbClr val="1A5666"/>
                </a:solidFill>
                <a:latin typeface="Proxima Nova"/>
                <a:ea typeface="Proxima Nova"/>
                <a:cs typeface="Proxima Nova"/>
                <a:sym typeface="Proxima Nova"/>
              </a:rPr>
              <a:t>[21]    Zhang, L., Rao, A., Agrawala, M., 'Adding Conditional Control to Text-to-Image Diffusion Models', </a:t>
            </a:r>
            <a:r>
              <a:rPr lang="en-US" sz="2100">
                <a:solidFill>
                  <a:srgbClr val="1A5666"/>
                </a:solidFill>
                <a:latin typeface="Proxima Nova"/>
                <a:ea typeface="Proxima Nova"/>
                <a:cs typeface="Proxima Nova"/>
                <a:sym typeface="Proxima Nova"/>
              </a:rPr>
              <a:t>arXiv</a:t>
            </a:r>
            <a:r>
              <a:rPr lang="en-US" sz="2100">
                <a:solidFill>
                  <a:srgbClr val="1A5666"/>
                </a:solidFill>
                <a:latin typeface="Proxima Nova"/>
                <a:ea typeface="Proxima Nova"/>
                <a:cs typeface="Proxima Nova"/>
                <a:sym typeface="Proxima Nova"/>
              </a:rPr>
              <a:t>, </a:t>
            </a:r>
            <a:r>
              <a:rPr lang="en-US" sz="2100" u="none">
                <a:solidFill>
                  <a:srgbClr val="1A5666"/>
                </a:solidFill>
                <a:latin typeface="Proxima Nova"/>
                <a:ea typeface="Proxima Nova"/>
                <a:cs typeface="Proxima Nova"/>
                <a:sym typeface="Proxima Nova"/>
              </a:rPr>
              <a:t>https://</a:t>
            </a:r>
            <a:r>
              <a:rPr lang="en-US" sz="2100">
                <a:solidFill>
                  <a:srgbClr val="1A5666"/>
                </a:solidFill>
                <a:latin typeface="Proxima Nova"/>
                <a:ea typeface="Proxima Nova"/>
                <a:cs typeface="Proxima Nova"/>
                <a:sym typeface="Proxima Nova"/>
              </a:rPr>
              <a:t>do</a:t>
            </a:r>
            <a:r>
              <a:rPr lang="en-US" sz="2100" u="none">
                <a:solidFill>
                  <a:srgbClr val="1A5666"/>
                </a:solidFill>
                <a:latin typeface="Proxima Nova"/>
                <a:ea typeface="Proxima Nova"/>
                <a:cs typeface="Proxima Nova"/>
                <a:sym typeface="Proxima Nova"/>
              </a:rPr>
              <a:t>i.org/</a:t>
            </a:r>
            <a:r>
              <a:rPr lang="en-US" sz="2100">
                <a:solidFill>
                  <a:srgbClr val="1A5666"/>
                </a:solidFill>
                <a:latin typeface="Proxima Nova"/>
                <a:ea typeface="Proxima Nova"/>
                <a:cs typeface="Proxima Nova"/>
                <a:sym typeface="Proxima Nova"/>
              </a:rPr>
              <a:t>10.48550</a:t>
            </a:r>
            <a:r>
              <a:rPr lang="en-US" sz="2100" u="none">
                <a:solidFill>
                  <a:srgbClr val="1A5666"/>
                </a:solidFill>
                <a:latin typeface="Proxima Nova"/>
                <a:ea typeface="Proxima Nova"/>
                <a:cs typeface="Proxima Nova"/>
                <a:sym typeface="Proxima Nova"/>
              </a:rPr>
              <a:t>/</a:t>
            </a:r>
            <a:r>
              <a:rPr lang="en-US" sz="2100">
                <a:solidFill>
                  <a:srgbClr val="1A5666"/>
                </a:solidFill>
                <a:latin typeface="Proxima Nova"/>
                <a:ea typeface="Proxima Nova"/>
                <a:cs typeface="Proxima Nova"/>
                <a:sym typeface="Proxima Nova"/>
              </a:rPr>
              <a:t>arXiv.</a:t>
            </a:r>
            <a:r>
              <a:rPr lang="en-US" sz="2100" u="none">
                <a:solidFill>
                  <a:srgbClr val="1A5666"/>
                </a:solidFill>
                <a:latin typeface="Proxima Nova"/>
                <a:ea typeface="Proxima Nova"/>
                <a:cs typeface="Proxima Nova"/>
                <a:sym typeface="Proxima Nova"/>
              </a:rPr>
              <a:t>2302.05543</a:t>
            </a:r>
            <a:r>
              <a:rPr lang="en-US" sz="2100">
                <a:solidFill>
                  <a:srgbClr val="1A5666"/>
                </a:solidFill>
                <a:latin typeface="Proxima Nova"/>
                <a:ea typeface="Proxima Nova"/>
                <a:cs typeface="Proxima Nova"/>
                <a:sym typeface="Proxima Nova"/>
              </a:rPr>
              <a:t>, 2023.</a:t>
            </a:r>
          </a:p>
          <a:p>
            <a:pPr algn="just">
              <a:lnSpc>
                <a:spcPts val="2940"/>
              </a:lnSpc>
            </a:pPr>
          </a:p>
        </p:txBody>
      </p:sp>
      <p:sp>
        <p:nvSpPr>
          <p:cNvPr name="TextBox 8" id="8"/>
          <p:cNvSpPr txBox="true"/>
          <p:nvPr/>
        </p:nvSpPr>
        <p:spPr>
          <a:xfrm rot="0">
            <a:off x="3100508" y="175806"/>
            <a:ext cx="12423763" cy="852894"/>
          </a:xfrm>
          <a:prstGeom prst="rect">
            <a:avLst/>
          </a:prstGeom>
        </p:spPr>
        <p:txBody>
          <a:bodyPr anchor="t" rtlCol="false" tIns="0" lIns="0" bIns="0" rIns="0">
            <a:spAutoFit/>
          </a:bodyPr>
          <a:lstStyle/>
          <a:p>
            <a:pPr algn="ctr" marL="0" indent="0" lvl="0">
              <a:lnSpc>
                <a:spcPts val="7065"/>
              </a:lnSpc>
              <a:spcBef>
                <a:spcPct val="0"/>
              </a:spcBef>
            </a:pPr>
            <a:r>
              <a:rPr lang="en-US" sz="5046">
                <a:solidFill>
                  <a:srgbClr val="1A5666"/>
                </a:solidFill>
                <a:latin typeface="Allerta Stencil"/>
                <a:ea typeface="Allerta Stencil"/>
                <a:cs typeface="Allerta Stencil"/>
                <a:sym typeface="Allerta Stencil"/>
              </a:rPr>
              <a:t>References</a:t>
            </a:r>
          </a:p>
        </p:txBody>
      </p:sp>
      <p:sp>
        <p:nvSpPr>
          <p:cNvPr name="Freeform 9" id="9"/>
          <p:cNvSpPr/>
          <p:nvPr/>
        </p:nvSpPr>
        <p:spPr>
          <a:xfrm flipH="false" flipV="false" rot="-9400265">
            <a:off x="13838920" y="6032411"/>
            <a:ext cx="10402912" cy="6411977"/>
          </a:xfrm>
          <a:custGeom>
            <a:avLst/>
            <a:gdLst/>
            <a:ahLst/>
            <a:cxnLst/>
            <a:rect r="r" b="b" t="t" l="l"/>
            <a:pathLst>
              <a:path h="6411977" w="10402912">
                <a:moveTo>
                  <a:pt x="0" y="0"/>
                </a:moveTo>
                <a:lnTo>
                  <a:pt x="10402912" y="0"/>
                </a:lnTo>
                <a:lnTo>
                  <a:pt x="10402912" y="6411977"/>
                </a:lnTo>
                <a:lnTo>
                  <a:pt x="0" y="64119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4422951" y="6886566"/>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8">
              <a:alphaModFix amt="43999"/>
            </a:blip>
            <a:stretch>
              <a:fillRect l="0" t="0" r="0" b="0"/>
            </a:stretch>
          </a:blipFill>
        </p:spPr>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5667615" y="-2177288"/>
            <a:ext cx="10402912" cy="6411977"/>
          </a:xfrm>
          <a:custGeom>
            <a:avLst/>
            <a:gdLst/>
            <a:ahLst/>
            <a:cxnLst/>
            <a:rect r="r" b="b" t="t" l="l"/>
            <a:pathLst>
              <a:path h="6411977" w="10402912">
                <a:moveTo>
                  <a:pt x="0" y="0"/>
                </a:moveTo>
                <a:lnTo>
                  <a:pt x="10402912" y="0"/>
                </a:lnTo>
                <a:lnTo>
                  <a:pt x="10402912" y="6411976"/>
                </a:lnTo>
                <a:lnTo>
                  <a:pt x="0" y="6411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372026" y="630207"/>
            <a:ext cx="13880729" cy="9475298"/>
            <a:chOff x="0" y="0"/>
            <a:chExt cx="3655830" cy="2495552"/>
          </a:xfrm>
        </p:grpSpPr>
        <p:sp>
          <p:nvSpPr>
            <p:cNvPr name="Freeform 5" id="5"/>
            <p:cNvSpPr/>
            <p:nvPr/>
          </p:nvSpPr>
          <p:spPr>
            <a:xfrm flipH="false" flipV="false" rot="0">
              <a:off x="0" y="0"/>
              <a:ext cx="3655830" cy="2495552"/>
            </a:xfrm>
            <a:custGeom>
              <a:avLst/>
              <a:gdLst/>
              <a:ahLst/>
              <a:cxnLst/>
              <a:rect r="r" b="b" t="t" l="l"/>
              <a:pathLst>
                <a:path h="2495552" w="3655830">
                  <a:moveTo>
                    <a:pt x="28445" y="0"/>
                  </a:moveTo>
                  <a:lnTo>
                    <a:pt x="3627384" y="0"/>
                  </a:lnTo>
                  <a:cubicBezTo>
                    <a:pt x="3634929" y="0"/>
                    <a:pt x="3642164" y="2997"/>
                    <a:pt x="3647498" y="8331"/>
                  </a:cubicBezTo>
                  <a:cubicBezTo>
                    <a:pt x="3652833" y="13666"/>
                    <a:pt x="3655830" y="20901"/>
                    <a:pt x="3655830" y="28445"/>
                  </a:cubicBezTo>
                  <a:lnTo>
                    <a:pt x="3655830" y="2467107"/>
                  </a:lnTo>
                  <a:cubicBezTo>
                    <a:pt x="3655830" y="2474651"/>
                    <a:pt x="3652833" y="2481886"/>
                    <a:pt x="3647498" y="2487221"/>
                  </a:cubicBezTo>
                  <a:cubicBezTo>
                    <a:pt x="3642164" y="2492555"/>
                    <a:pt x="3634929" y="2495552"/>
                    <a:pt x="3627384" y="2495552"/>
                  </a:cubicBezTo>
                  <a:lnTo>
                    <a:pt x="28445" y="2495552"/>
                  </a:lnTo>
                  <a:cubicBezTo>
                    <a:pt x="20901" y="2495552"/>
                    <a:pt x="13666" y="2492555"/>
                    <a:pt x="8331" y="2487221"/>
                  </a:cubicBezTo>
                  <a:cubicBezTo>
                    <a:pt x="2997" y="2481886"/>
                    <a:pt x="0" y="2474651"/>
                    <a:pt x="0" y="2467107"/>
                  </a:cubicBezTo>
                  <a:lnTo>
                    <a:pt x="0" y="28445"/>
                  </a:lnTo>
                  <a:cubicBezTo>
                    <a:pt x="0" y="20901"/>
                    <a:pt x="2997" y="13666"/>
                    <a:pt x="8331" y="8331"/>
                  </a:cubicBezTo>
                  <a:cubicBezTo>
                    <a:pt x="13666" y="2997"/>
                    <a:pt x="20901" y="0"/>
                    <a:pt x="28445"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6" id="6"/>
            <p:cNvSpPr txBox="true"/>
            <p:nvPr/>
          </p:nvSpPr>
          <p:spPr>
            <a:xfrm>
              <a:off x="0" y="-38100"/>
              <a:ext cx="3655830" cy="2533652"/>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2943903" y="762000"/>
            <a:ext cx="12423763" cy="852894"/>
          </a:xfrm>
          <a:prstGeom prst="rect">
            <a:avLst/>
          </a:prstGeom>
        </p:spPr>
        <p:txBody>
          <a:bodyPr anchor="t" rtlCol="false" tIns="0" lIns="0" bIns="0" rIns="0">
            <a:spAutoFit/>
          </a:bodyPr>
          <a:lstStyle/>
          <a:p>
            <a:pPr algn="ctr" marL="0" indent="0" lvl="0">
              <a:lnSpc>
                <a:spcPts val="7065"/>
              </a:lnSpc>
              <a:spcBef>
                <a:spcPct val="0"/>
              </a:spcBef>
            </a:pPr>
            <a:r>
              <a:rPr lang="en-US" sz="5046">
                <a:solidFill>
                  <a:srgbClr val="1A5666"/>
                </a:solidFill>
                <a:latin typeface="Allerta Stencil"/>
                <a:ea typeface="Allerta Stencil"/>
                <a:cs typeface="Allerta Stencil"/>
                <a:sym typeface="Allerta Stencil"/>
              </a:rPr>
              <a:t>Equations</a:t>
            </a:r>
          </a:p>
        </p:txBody>
      </p:sp>
      <p:sp>
        <p:nvSpPr>
          <p:cNvPr name="Freeform 8" id="8"/>
          <p:cNvSpPr/>
          <p:nvPr/>
        </p:nvSpPr>
        <p:spPr>
          <a:xfrm flipH="false" flipV="false" rot="-9400265">
            <a:off x="13838920" y="6032411"/>
            <a:ext cx="10402912" cy="6411977"/>
          </a:xfrm>
          <a:custGeom>
            <a:avLst/>
            <a:gdLst/>
            <a:ahLst/>
            <a:cxnLst/>
            <a:rect r="r" b="b" t="t" l="l"/>
            <a:pathLst>
              <a:path h="6411977" w="10402912">
                <a:moveTo>
                  <a:pt x="0" y="0"/>
                </a:moveTo>
                <a:lnTo>
                  <a:pt x="10402912" y="0"/>
                </a:lnTo>
                <a:lnTo>
                  <a:pt x="10402912" y="6411977"/>
                </a:lnTo>
                <a:lnTo>
                  <a:pt x="0" y="64119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422951" y="6886566"/>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6">
              <a:alphaModFix amt="43999"/>
            </a:blip>
            <a:stretch>
              <a:fillRect l="0" t="0" r="0" b="0"/>
            </a:stretch>
          </a:blipFill>
        </p:spPr>
      </p:sp>
      <p:pic>
        <p:nvPicPr>
          <p:cNvPr name="Picture 10" id="10"/>
          <p:cNvPicPr>
            <a:picLocks noChangeAspect="true"/>
          </p:cNvPicPr>
          <p:nvPr/>
        </p:nvPicPr>
        <p:blipFill>
          <a:blip r:embed="rId7"/>
          <a:stretch>
            <a:fillRect/>
          </a:stretch>
        </p:blipFill>
        <p:spPr>
          <a:xfrm rot="0">
            <a:off x="2928397" y="5037320"/>
            <a:ext cx="9738360" cy="5680710"/>
          </a:xfrm>
          <a:prstGeom prst="rect">
            <a:avLst/>
          </a:prstGeom>
        </p:spPr>
      </p:pic>
      <p:pic>
        <p:nvPicPr>
          <p:cNvPr name="Picture 11" id="11"/>
          <p:cNvPicPr>
            <a:picLocks noChangeAspect="true"/>
          </p:cNvPicPr>
          <p:nvPr/>
        </p:nvPicPr>
        <p:blipFill>
          <a:blip r:embed="rId8"/>
          <a:stretch>
            <a:fillRect/>
          </a:stretch>
        </p:blipFill>
        <p:spPr>
          <a:xfrm rot="0">
            <a:off x="3300079" y="791462"/>
            <a:ext cx="5278172" cy="3078933"/>
          </a:xfrm>
          <a:prstGeom prst="rect">
            <a:avLst/>
          </a:prstGeom>
        </p:spPr>
      </p:pic>
      <p:pic>
        <p:nvPicPr>
          <p:cNvPr name="Picture 12" id="12"/>
          <p:cNvPicPr>
            <a:picLocks noChangeAspect="true"/>
          </p:cNvPicPr>
          <p:nvPr/>
        </p:nvPicPr>
        <p:blipFill>
          <a:blip r:embed="rId9"/>
          <a:stretch>
            <a:fillRect/>
          </a:stretch>
        </p:blipFill>
        <p:spPr>
          <a:xfrm rot="0">
            <a:off x="3358863" y="1459971"/>
            <a:ext cx="5160605" cy="3010353"/>
          </a:xfrm>
          <a:prstGeom prst="rect">
            <a:avLst/>
          </a:prstGeom>
        </p:spPr>
      </p:pic>
      <p:pic>
        <p:nvPicPr>
          <p:cNvPr name="Picture 13" id="13"/>
          <p:cNvPicPr>
            <a:picLocks noChangeAspect="true"/>
          </p:cNvPicPr>
          <p:nvPr/>
        </p:nvPicPr>
        <p:blipFill>
          <a:blip r:embed="rId10"/>
          <a:stretch>
            <a:fillRect/>
          </a:stretch>
        </p:blipFill>
        <p:spPr>
          <a:xfrm rot="0">
            <a:off x="3486672" y="3097901"/>
            <a:ext cx="3626894" cy="1439029"/>
          </a:xfrm>
          <a:prstGeom prst="rect">
            <a:avLst/>
          </a:prstGeom>
        </p:spPr>
      </p:pic>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5667615" y="-2177288"/>
            <a:ext cx="10402912" cy="6411977"/>
          </a:xfrm>
          <a:custGeom>
            <a:avLst/>
            <a:gdLst/>
            <a:ahLst/>
            <a:cxnLst/>
            <a:rect r="r" b="b" t="t" l="l"/>
            <a:pathLst>
              <a:path h="6411977" w="10402912">
                <a:moveTo>
                  <a:pt x="0" y="0"/>
                </a:moveTo>
                <a:lnTo>
                  <a:pt x="10402912" y="0"/>
                </a:lnTo>
                <a:lnTo>
                  <a:pt x="10402912" y="6411976"/>
                </a:lnTo>
                <a:lnTo>
                  <a:pt x="0" y="6411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372026" y="630207"/>
            <a:ext cx="13880729" cy="9475298"/>
            <a:chOff x="0" y="0"/>
            <a:chExt cx="3655830" cy="2495552"/>
          </a:xfrm>
        </p:grpSpPr>
        <p:sp>
          <p:nvSpPr>
            <p:cNvPr name="Freeform 5" id="5"/>
            <p:cNvSpPr/>
            <p:nvPr/>
          </p:nvSpPr>
          <p:spPr>
            <a:xfrm flipH="false" flipV="false" rot="0">
              <a:off x="0" y="0"/>
              <a:ext cx="3655830" cy="2495552"/>
            </a:xfrm>
            <a:custGeom>
              <a:avLst/>
              <a:gdLst/>
              <a:ahLst/>
              <a:cxnLst/>
              <a:rect r="r" b="b" t="t" l="l"/>
              <a:pathLst>
                <a:path h="2495552" w="3655830">
                  <a:moveTo>
                    <a:pt x="28445" y="0"/>
                  </a:moveTo>
                  <a:lnTo>
                    <a:pt x="3627384" y="0"/>
                  </a:lnTo>
                  <a:cubicBezTo>
                    <a:pt x="3634929" y="0"/>
                    <a:pt x="3642164" y="2997"/>
                    <a:pt x="3647498" y="8331"/>
                  </a:cubicBezTo>
                  <a:cubicBezTo>
                    <a:pt x="3652833" y="13666"/>
                    <a:pt x="3655830" y="20901"/>
                    <a:pt x="3655830" y="28445"/>
                  </a:cubicBezTo>
                  <a:lnTo>
                    <a:pt x="3655830" y="2467107"/>
                  </a:lnTo>
                  <a:cubicBezTo>
                    <a:pt x="3655830" y="2474651"/>
                    <a:pt x="3652833" y="2481886"/>
                    <a:pt x="3647498" y="2487221"/>
                  </a:cubicBezTo>
                  <a:cubicBezTo>
                    <a:pt x="3642164" y="2492555"/>
                    <a:pt x="3634929" y="2495552"/>
                    <a:pt x="3627384" y="2495552"/>
                  </a:cubicBezTo>
                  <a:lnTo>
                    <a:pt x="28445" y="2495552"/>
                  </a:lnTo>
                  <a:cubicBezTo>
                    <a:pt x="20901" y="2495552"/>
                    <a:pt x="13666" y="2492555"/>
                    <a:pt x="8331" y="2487221"/>
                  </a:cubicBezTo>
                  <a:cubicBezTo>
                    <a:pt x="2997" y="2481886"/>
                    <a:pt x="0" y="2474651"/>
                    <a:pt x="0" y="2467107"/>
                  </a:cubicBezTo>
                  <a:lnTo>
                    <a:pt x="0" y="28445"/>
                  </a:lnTo>
                  <a:cubicBezTo>
                    <a:pt x="0" y="20901"/>
                    <a:pt x="2997" y="13666"/>
                    <a:pt x="8331" y="8331"/>
                  </a:cubicBezTo>
                  <a:cubicBezTo>
                    <a:pt x="13666" y="2997"/>
                    <a:pt x="20901" y="0"/>
                    <a:pt x="28445"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6" id="6"/>
            <p:cNvSpPr txBox="true"/>
            <p:nvPr/>
          </p:nvSpPr>
          <p:spPr>
            <a:xfrm>
              <a:off x="0" y="-38100"/>
              <a:ext cx="3655830" cy="2533652"/>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2943903" y="762000"/>
            <a:ext cx="12423763" cy="852894"/>
          </a:xfrm>
          <a:prstGeom prst="rect">
            <a:avLst/>
          </a:prstGeom>
        </p:spPr>
        <p:txBody>
          <a:bodyPr anchor="t" rtlCol="false" tIns="0" lIns="0" bIns="0" rIns="0">
            <a:spAutoFit/>
          </a:bodyPr>
          <a:lstStyle/>
          <a:p>
            <a:pPr algn="ctr" marL="0" indent="0" lvl="0">
              <a:lnSpc>
                <a:spcPts val="7065"/>
              </a:lnSpc>
              <a:spcBef>
                <a:spcPct val="0"/>
              </a:spcBef>
            </a:pPr>
            <a:r>
              <a:rPr lang="en-US" sz="5046">
                <a:solidFill>
                  <a:srgbClr val="1A5666"/>
                </a:solidFill>
                <a:latin typeface="Allerta Stencil"/>
                <a:ea typeface="Allerta Stencil"/>
                <a:cs typeface="Allerta Stencil"/>
                <a:sym typeface="Allerta Stencil"/>
              </a:rPr>
              <a:t>Equations</a:t>
            </a:r>
          </a:p>
        </p:txBody>
      </p:sp>
      <p:sp>
        <p:nvSpPr>
          <p:cNvPr name="Freeform 8" id="8"/>
          <p:cNvSpPr/>
          <p:nvPr/>
        </p:nvSpPr>
        <p:spPr>
          <a:xfrm flipH="false" flipV="false" rot="-9400265">
            <a:off x="13838920" y="6032411"/>
            <a:ext cx="10402912" cy="6411977"/>
          </a:xfrm>
          <a:custGeom>
            <a:avLst/>
            <a:gdLst/>
            <a:ahLst/>
            <a:cxnLst/>
            <a:rect r="r" b="b" t="t" l="l"/>
            <a:pathLst>
              <a:path h="6411977" w="10402912">
                <a:moveTo>
                  <a:pt x="0" y="0"/>
                </a:moveTo>
                <a:lnTo>
                  <a:pt x="10402912" y="0"/>
                </a:lnTo>
                <a:lnTo>
                  <a:pt x="10402912" y="6411977"/>
                </a:lnTo>
                <a:lnTo>
                  <a:pt x="0" y="64119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422951" y="6886566"/>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6">
              <a:alphaModFix amt="43999"/>
            </a:blip>
            <a:stretch>
              <a:fillRect l="0" t="0" r="0" b="0"/>
            </a:stretch>
          </a:blipFill>
        </p:spPr>
      </p:sp>
      <p:pic>
        <p:nvPicPr>
          <p:cNvPr name="Picture 10" id="10"/>
          <p:cNvPicPr>
            <a:picLocks noChangeAspect="true"/>
          </p:cNvPicPr>
          <p:nvPr/>
        </p:nvPicPr>
        <p:blipFill>
          <a:blip r:embed="rId7"/>
          <a:stretch>
            <a:fillRect/>
          </a:stretch>
        </p:blipFill>
        <p:spPr>
          <a:xfrm rot="0">
            <a:off x="2049625" y="5855211"/>
            <a:ext cx="12376264" cy="7219488"/>
          </a:xfrm>
          <a:prstGeom prst="rect">
            <a:avLst/>
          </a:prstGeom>
        </p:spPr>
      </p:pic>
      <p:sp>
        <p:nvSpPr>
          <p:cNvPr name="TextBox 11" id="11"/>
          <p:cNvSpPr txBox="true"/>
          <p:nvPr/>
        </p:nvSpPr>
        <p:spPr>
          <a:xfrm rot="0">
            <a:off x="3504830" y="1907791"/>
            <a:ext cx="11601896" cy="3065145"/>
          </a:xfrm>
          <a:prstGeom prst="rect">
            <a:avLst/>
          </a:prstGeom>
        </p:spPr>
        <p:txBody>
          <a:bodyPr anchor="t" rtlCol="false" tIns="0" lIns="0" bIns="0" rIns="0">
            <a:spAutoFit/>
          </a:bodyPr>
          <a:lstStyle/>
          <a:p>
            <a:pPr algn="l">
              <a:lnSpc>
                <a:spcPts val="1959"/>
              </a:lnSpc>
            </a:pPr>
          </a:p>
          <a:p>
            <a:pPr algn="l">
              <a:lnSpc>
                <a:spcPts val="1959"/>
              </a:lnSpc>
            </a:pPr>
            <a:r>
              <a:rPr lang="en-US" sz="1399">
                <a:solidFill>
                  <a:srgbClr val="1A5666"/>
                </a:solidFill>
                <a:latin typeface="Allerta Stencil"/>
                <a:ea typeface="Allerta Stencil"/>
                <a:cs typeface="Allerta Stencil"/>
                <a:sym typeface="Allerta Stencil"/>
              </a:rPr>
              <a:t>\begin{align*}</a:t>
            </a:r>
          </a:p>
          <a:p>
            <a:pPr algn="l">
              <a:lnSpc>
                <a:spcPts val="1959"/>
              </a:lnSpc>
            </a:pPr>
            <a:r>
              <a:rPr lang="en-US" sz="1399">
                <a:solidFill>
                  <a:srgbClr val="1A5666"/>
                </a:solidFill>
                <a:latin typeface="Allerta Stencil"/>
                <a:ea typeface="Allerta Stencil"/>
                <a:cs typeface="Allerta Stencil"/>
                <a:sym typeface="Allerta Stencil"/>
              </a:rPr>
              <a:t>    x_{t-1} = \left(1 + \frac{1}{2} \beta_t \right)x_t + \beta_t \nabla_{x_t} \log p(x_t) + \sqrt{\beta_t} \epsilon</a:t>
            </a:r>
          </a:p>
          <a:p>
            <a:pPr algn="l">
              <a:lnSpc>
                <a:spcPts val="1959"/>
              </a:lnSpc>
            </a:pPr>
            <a:r>
              <a:rPr lang="en-US" sz="1399">
                <a:solidFill>
                  <a:srgbClr val="1A5666"/>
                </a:solidFill>
                <a:latin typeface="Allerta Stencil"/>
                <a:ea typeface="Allerta Stencil"/>
                <a:cs typeface="Allerta Stencil"/>
                <a:sym typeface="Allerta Stencil"/>
              </a:rPr>
              <a:t>\end{align*}</a:t>
            </a:r>
          </a:p>
          <a:p>
            <a:pPr algn="l">
              <a:lnSpc>
                <a:spcPts val="1959"/>
              </a:lnSpc>
            </a:pPr>
            <a:r>
              <a:rPr lang="en-US" sz="1399">
                <a:solidFill>
                  <a:srgbClr val="1A5666"/>
                </a:solidFill>
                <a:latin typeface="Allerta Stencil"/>
                <a:ea typeface="Allerta Stencil"/>
                <a:cs typeface="Allerta Stencil"/>
                <a:sym typeface="Allerta Stencil"/>
              </a:rPr>
              <a:t>\begin{align*}</a:t>
            </a:r>
          </a:p>
          <a:p>
            <a:pPr algn="l">
              <a:lnSpc>
                <a:spcPts val="1959"/>
              </a:lnSpc>
            </a:pPr>
            <a:r>
              <a:rPr lang="en-US" sz="1399">
                <a:solidFill>
                  <a:srgbClr val="1A5666"/>
                </a:solidFill>
                <a:latin typeface="Allerta Stencil"/>
                <a:ea typeface="Allerta Stencil"/>
                <a:cs typeface="Allerta Stencil"/>
                <a:sym typeface="Allerta Stencil"/>
              </a:rPr>
              <a:t>    x_{t-1} = \left(1 + \frac{1}{2} \beta_t \right)x_t + \beta_t \nabla_{x_t} \log p(x_t) + \nabla_{x_t} \log p(c|x_t) + \sqrt{\beta_t} \epsilon</a:t>
            </a:r>
          </a:p>
          <a:p>
            <a:pPr algn="l">
              <a:lnSpc>
                <a:spcPts val="1959"/>
              </a:lnSpc>
            </a:pPr>
            <a:r>
              <a:rPr lang="en-US" sz="1399">
                <a:solidFill>
                  <a:srgbClr val="1A5666"/>
                </a:solidFill>
                <a:latin typeface="Allerta Stencil"/>
                <a:ea typeface="Allerta Stencil"/>
                <a:cs typeface="Allerta Stencil"/>
                <a:sym typeface="Allerta Stencil"/>
              </a:rPr>
              <a:t>\end{align*}</a:t>
            </a:r>
          </a:p>
          <a:p>
            <a:pPr algn="l">
              <a:lnSpc>
                <a:spcPts val="1959"/>
              </a:lnSpc>
            </a:pPr>
          </a:p>
          <a:p>
            <a:pPr algn="l">
              <a:lnSpc>
                <a:spcPts val="1959"/>
              </a:lnSpc>
              <a:spcBef>
                <a:spcPct val="0"/>
              </a:spcBef>
            </a:pPr>
            <a:r>
              <a:rPr lang="en-US" sz="1399">
                <a:solidFill>
                  <a:srgbClr val="1A5666"/>
                </a:solidFill>
                <a:latin typeface="Allerta Stencil"/>
                <a:ea typeface="Allerta Stencil"/>
                <a:cs typeface="Allerta Stencil"/>
                <a:sym typeface="Allerta Stencil"/>
              </a:rPr>
              <a:t>\begin{align*}</a:t>
            </a:r>
          </a:p>
          <a:p>
            <a:pPr algn="l">
              <a:lnSpc>
                <a:spcPts val="1959"/>
              </a:lnSpc>
              <a:spcBef>
                <a:spcPct val="0"/>
              </a:spcBef>
            </a:pPr>
            <a:r>
              <a:rPr lang="en-US" sz="1399">
                <a:solidFill>
                  <a:srgbClr val="1A5666"/>
                </a:solidFill>
                <a:latin typeface="Allerta Stencil"/>
                <a:ea typeface="Allerta Stencil"/>
                <a:cs typeface="Allerta Stencil"/>
                <a:sym typeface="Allerta Stencil"/>
              </a:rPr>
              <a:t>\epsilon(x_t | c_1, c_2, \dots, c_n) \approx \sum_{i=1}^n \lambda_i D_i(c_i, x_0|t) + \sum_{i \neq j}^n \lambda_{ij} \Phi_{ij}(x_0|t, c_i, c_j)</a:t>
            </a:r>
          </a:p>
          <a:p>
            <a:pPr algn="l">
              <a:lnSpc>
                <a:spcPts val="1959"/>
              </a:lnSpc>
              <a:spcBef>
                <a:spcPct val="0"/>
              </a:spcBef>
            </a:pPr>
            <a:r>
              <a:rPr lang="en-US" sz="1399">
                <a:solidFill>
                  <a:srgbClr val="1A5666"/>
                </a:solidFill>
                <a:latin typeface="Allerta Stencil"/>
                <a:ea typeface="Allerta Stencil"/>
                <a:cs typeface="Allerta Stencil"/>
                <a:sym typeface="Allerta Stencil"/>
              </a:rPr>
              <a:t>\end{align*}</a:t>
            </a:r>
          </a:p>
          <a:p>
            <a:pPr algn="l">
              <a:lnSpc>
                <a:spcPts val="1399"/>
              </a:lnSpc>
              <a:spcBef>
                <a:spcPct val="0"/>
              </a:spcBef>
            </a:pPr>
          </a:p>
          <a:p>
            <a:pPr algn="l">
              <a:lnSpc>
                <a:spcPts val="1399"/>
              </a:lnSpc>
              <a:spcBef>
                <a:spcPct val="0"/>
              </a:spcBef>
            </a:pP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E5FF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84767" y="-1811655"/>
            <a:ext cx="9738360" cy="5680710"/>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5479588" y="4312467"/>
            <a:ext cx="14182241" cy="9669710"/>
          </a:xfrm>
          <a:custGeom>
            <a:avLst/>
            <a:gdLst/>
            <a:ahLst/>
            <a:cxnLst/>
            <a:rect r="r" b="b" t="t" l="l"/>
            <a:pathLst>
              <a:path h="9669710" w="14182241">
                <a:moveTo>
                  <a:pt x="0" y="0"/>
                </a:moveTo>
                <a:lnTo>
                  <a:pt x="14182242" y="0"/>
                </a:lnTo>
                <a:lnTo>
                  <a:pt x="14182242" y="9669710"/>
                </a:lnTo>
                <a:lnTo>
                  <a:pt x="0" y="96697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901660" y="2281408"/>
            <a:ext cx="8556646" cy="6499053"/>
            <a:chOff x="0" y="0"/>
            <a:chExt cx="2253602" cy="1711685"/>
          </a:xfrm>
        </p:grpSpPr>
        <p:sp>
          <p:nvSpPr>
            <p:cNvPr name="Freeform 5" id="5"/>
            <p:cNvSpPr/>
            <p:nvPr/>
          </p:nvSpPr>
          <p:spPr>
            <a:xfrm flipH="false" flipV="false" rot="0">
              <a:off x="0" y="0"/>
              <a:ext cx="2253602" cy="1711685"/>
            </a:xfrm>
            <a:custGeom>
              <a:avLst/>
              <a:gdLst/>
              <a:ahLst/>
              <a:cxnLst/>
              <a:rect r="r" b="b" t="t" l="l"/>
              <a:pathLst>
                <a:path h="1711685" w="2253602">
                  <a:moveTo>
                    <a:pt x="46144" y="0"/>
                  </a:moveTo>
                  <a:lnTo>
                    <a:pt x="2207458" y="0"/>
                  </a:lnTo>
                  <a:cubicBezTo>
                    <a:pt x="2232943" y="0"/>
                    <a:pt x="2253602" y="20659"/>
                    <a:pt x="2253602" y="46144"/>
                  </a:cubicBezTo>
                  <a:lnTo>
                    <a:pt x="2253602" y="1665541"/>
                  </a:lnTo>
                  <a:cubicBezTo>
                    <a:pt x="2253602" y="1691025"/>
                    <a:pt x="2232943" y="1711685"/>
                    <a:pt x="2207458" y="1711685"/>
                  </a:cubicBezTo>
                  <a:lnTo>
                    <a:pt x="46144" y="1711685"/>
                  </a:lnTo>
                  <a:cubicBezTo>
                    <a:pt x="20659" y="1711685"/>
                    <a:pt x="0" y="1691025"/>
                    <a:pt x="0" y="1665541"/>
                  </a:cubicBezTo>
                  <a:lnTo>
                    <a:pt x="0" y="46144"/>
                  </a:lnTo>
                  <a:cubicBezTo>
                    <a:pt x="0" y="20659"/>
                    <a:pt x="20659" y="0"/>
                    <a:pt x="46144"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6" id="6"/>
            <p:cNvSpPr txBox="true"/>
            <p:nvPr/>
          </p:nvSpPr>
          <p:spPr>
            <a:xfrm>
              <a:off x="0" y="-38100"/>
              <a:ext cx="2253602" cy="174978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023392" y="2572344"/>
            <a:ext cx="6313183" cy="658152"/>
          </a:xfrm>
          <a:prstGeom prst="rect">
            <a:avLst/>
          </a:prstGeom>
        </p:spPr>
        <p:txBody>
          <a:bodyPr anchor="t" rtlCol="false" tIns="0" lIns="0" bIns="0" rIns="0">
            <a:spAutoFit/>
          </a:bodyPr>
          <a:lstStyle/>
          <a:p>
            <a:pPr algn="ctr" marL="0" indent="0" lvl="0">
              <a:lnSpc>
                <a:spcPts val="5042"/>
              </a:lnSpc>
            </a:pPr>
            <a:r>
              <a:rPr lang="en-US" sz="4895">
                <a:solidFill>
                  <a:srgbClr val="1A5666"/>
                </a:solidFill>
                <a:latin typeface="Allerta Stencil"/>
                <a:ea typeface="Allerta Stencil"/>
                <a:cs typeface="Allerta Stencil"/>
                <a:sym typeface="Allerta Stencil"/>
              </a:rPr>
              <a:t>Objectives</a:t>
            </a:r>
          </a:p>
        </p:txBody>
      </p:sp>
      <p:sp>
        <p:nvSpPr>
          <p:cNvPr name="Freeform 8" id="8"/>
          <p:cNvSpPr/>
          <p:nvPr/>
        </p:nvSpPr>
        <p:spPr>
          <a:xfrm flipH="false" flipV="false" rot="0">
            <a:off x="635112" y="2782084"/>
            <a:ext cx="5294307" cy="6556417"/>
          </a:xfrm>
          <a:custGeom>
            <a:avLst/>
            <a:gdLst/>
            <a:ahLst/>
            <a:cxnLst/>
            <a:rect r="r" b="b" t="t" l="l"/>
            <a:pathLst>
              <a:path h="6556417" w="5294307">
                <a:moveTo>
                  <a:pt x="0" y="0"/>
                </a:moveTo>
                <a:lnTo>
                  <a:pt x="5294307" y="0"/>
                </a:lnTo>
                <a:lnTo>
                  <a:pt x="5294307" y="6556417"/>
                </a:lnTo>
                <a:lnTo>
                  <a:pt x="0" y="6556417"/>
                </a:lnTo>
                <a:lnTo>
                  <a:pt x="0" y="0"/>
                </a:lnTo>
                <a:close/>
              </a:path>
            </a:pathLst>
          </a:custGeom>
          <a:blipFill>
            <a:blip r:embed="rId6"/>
            <a:stretch>
              <a:fillRect l="0" t="0" r="0" b="0"/>
            </a:stretch>
          </a:blipFill>
        </p:spPr>
      </p:sp>
      <p:sp>
        <p:nvSpPr>
          <p:cNvPr name="TextBox 9" id="9"/>
          <p:cNvSpPr txBox="true"/>
          <p:nvPr/>
        </p:nvSpPr>
        <p:spPr>
          <a:xfrm rot="0">
            <a:off x="9581879" y="3520292"/>
            <a:ext cx="7196208" cy="6805295"/>
          </a:xfrm>
          <a:prstGeom prst="rect">
            <a:avLst/>
          </a:prstGeom>
        </p:spPr>
        <p:txBody>
          <a:bodyPr anchor="t" rtlCol="false" tIns="0" lIns="0" bIns="0" rIns="0">
            <a:spAutoFit/>
          </a:bodyPr>
          <a:lstStyle/>
          <a:p>
            <a:pPr algn="just">
              <a:lnSpc>
                <a:spcPts val="3919"/>
              </a:lnSpc>
            </a:pPr>
            <a:r>
              <a:rPr lang="en-US" sz="2799" b="true">
                <a:solidFill>
                  <a:srgbClr val="1A5666"/>
                </a:solidFill>
                <a:latin typeface="Proxima Nova Bold"/>
                <a:ea typeface="Proxima Nova Bold"/>
                <a:cs typeface="Proxima Nova Bold"/>
                <a:sym typeface="Proxima Nova Bold"/>
              </a:rPr>
              <a:t>2 Primary Objectives</a:t>
            </a:r>
          </a:p>
          <a:p>
            <a:pPr algn="just">
              <a:lnSpc>
                <a:spcPts val="2940"/>
              </a:lnSpc>
            </a:pPr>
          </a:p>
          <a:p>
            <a:pPr algn="just">
              <a:lnSpc>
                <a:spcPts val="2940"/>
              </a:lnSpc>
            </a:pPr>
            <a:r>
              <a:rPr lang="en-US" sz="2100" b="true">
                <a:solidFill>
                  <a:srgbClr val="1A5666"/>
                </a:solidFill>
                <a:latin typeface="Proxima Nova Bold"/>
                <a:ea typeface="Proxima Nova Bold"/>
                <a:cs typeface="Proxima Nova Bold"/>
                <a:sym typeface="Proxima Nova Bold"/>
              </a:rPr>
              <a:t>Objective (1)</a:t>
            </a:r>
          </a:p>
          <a:p>
            <a:pPr algn="just" marL="453390" indent="-226695" lvl="1">
              <a:lnSpc>
                <a:spcPts val="2940"/>
              </a:lnSpc>
              <a:buFont typeface="Arial"/>
              <a:buChar char="•"/>
            </a:pPr>
            <a:r>
              <a:rPr lang="en-US" sz="2100">
                <a:solidFill>
                  <a:srgbClr val="1A5666"/>
                </a:solidFill>
                <a:latin typeface="Proxima Nova"/>
                <a:ea typeface="Proxima Nova"/>
                <a:cs typeface="Proxima Nova"/>
                <a:sym typeface="Proxima Nova"/>
              </a:rPr>
              <a:t>Implement a flexible training-free multi-conditional image generation solution</a:t>
            </a:r>
          </a:p>
          <a:p>
            <a:pPr algn="just" marL="453390" indent="-226695" lvl="1">
              <a:lnSpc>
                <a:spcPts val="2940"/>
              </a:lnSpc>
              <a:buFont typeface="Arial"/>
              <a:buChar char="•"/>
            </a:pPr>
            <a:r>
              <a:rPr lang="en-US" sz="2100">
                <a:solidFill>
                  <a:srgbClr val="1A5666"/>
                </a:solidFill>
                <a:latin typeface="Proxima Nova"/>
                <a:ea typeface="Proxima Nova"/>
                <a:cs typeface="Proxima Nova"/>
                <a:sym typeface="Proxima Nova"/>
              </a:rPr>
              <a:t>Base solution should be flexible and open to enhancements (for example in Objective 2)</a:t>
            </a:r>
          </a:p>
          <a:p>
            <a:pPr algn="just">
              <a:lnSpc>
                <a:spcPts val="2940"/>
              </a:lnSpc>
            </a:pPr>
          </a:p>
          <a:p>
            <a:pPr algn="just">
              <a:lnSpc>
                <a:spcPts val="2940"/>
              </a:lnSpc>
            </a:pPr>
            <a:r>
              <a:rPr lang="en-US" sz="2100" b="true">
                <a:solidFill>
                  <a:srgbClr val="1A5666"/>
                </a:solidFill>
                <a:latin typeface="Proxima Nova Bold"/>
                <a:ea typeface="Proxima Nova Bold"/>
                <a:cs typeface="Proxima Nova Bold"/>
                <a:sym typeface="Proxima Nova Bold"/>
              </a:rPr>
              <a:t>Objective (2)</a:t>
            </a:r>
          </a:p>
          <a:p>
            <a:pPr algn="just" marL="453390" indent="-226695" lvl="1">
              <a:lnSpc>
                <a:spcPts val="2940"/>
              </a:lnSpc>
              <a:buFont typeface="Arial"/>
              <a:buChar char="•"/>
            </a:pPr>
            <a:r>
              <a:rPr lang="en-US" sz="2100">
                <a:solidFill>
                  <a:srgbClr val="1A5666"/>
                </a:solidFill>
                <a:latin typeface="Proxima Nova"/>
                <a:ea typeface="Proxima Nova"/>
                <a:cs typeface="Proxima Nova"/>
                <a:sym typeface="Proxima Nova"/>
              </a:rPr>
              <a:t>Solve the problem of the lack of handling  complicated interactions between multiple potentially dependent conditions</a:t>
            </a:r>
          </a:p>
          <a:p>
            <a:pPr algn="just">
              <a:lnSpc>
                <a:spcPts val="2940"/>
              </a:lnSpc>
            </a:pPr>
          </a:p>
          <a:p>
            <a:pPr algn="just">
              <a:lnSpc>
                <a:spcPts val="2940"/>
              </a:lnSpc>
            </a:pPr>
          </a:p>
          <a:p>
            <a:pPr algn="just">
              <a:lnSpc>
                <a:spcPts val="2940"/>
              </a:lnSpc>
            </a:pPr>
          </a:p>
          <a:p>
            <a:pPr algn="just">
              <a:lnSpc>
                <a:spcPts val="2940"/>
              </a:lnSpc>
            </a:pPr>
          </a:p>
          <a:p>
            <a:pPr algn="just">
              <a:lnSpc>
                <a:spcPts val="2940"/>
              </a:lnSpc>
            </a:pPr>
          </a:p>
          <a:p>
            <a:pPr algn="just">
              <a:lnSpc>
                <a:spcPts val="2940"/>
              </a:lnSpc>
            </a:pPr>
          </a:p>
        </p:txBody>
      </p:sp>
      <p:sp>
        <p:nvSpPr>
          <p:cNvPr name="Freeform 10" id="10"/>
          <p:cNvSpPr/>
          <p:nvPr/>
        </p:nvSpPr>
        <p:spPr>
          <a:xfrm flipH="false" flipV="false" rot="0">
            <a:off x="2405044" y="-4035357"/>
            <a:ext cx="8144904" cy="5884693"/>
          </a:xfrm>
          <a:custGeom>
            <a:avLst/>
            <a:gdLst/>
            <a:ahLst/>
            <a:cxnLst/>
            <a:rect r="r" b="b" t="t" l="l"/>
            <a:pathLst>
              <a:path h="5884693" w="8144904">
                <a:moveTo>
                  <a:pt x="0" y="0"/>
                </a:moveTo>
                <a:lnTo>
                  <a:pt x="8144904" y="0"/>
                </a:lnTo>
                <a:lnTo>
                  <a:pt x="8144904" y="5884693"/>
                </a:lnTo>
                <a:lnTo>
                  <a:pt x="0" y="5884693"/>
                </a:lnTo>
                <a:lnTo>
                  <a:pt x="0" y="0"/>
                </a:lnTo>
                <a:close/>
              </a:path>
            </a:pathLst>
          </a:custGeom>
          <a:blipFill>
            <a:blip r:embed="rId7">
              <a:alphaModFix amt="43999"/>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descr="Tech Pattern Fading Dots"/>
          <p:cNvSpPr/>
          <p:nvPr/>
        </p:nvSpPr>
        <p:spPr>
          <a:xfrm flipH="false" flipV="false" rot="0">
            <a:off x="-2866880" y="-1177457"/>
            <a:ext cx="11333728" cy="13434375"/>
          </a:xfrm>
          <a:custGeom>
            <a:avLst/>
            <a:gdLst/>
            <a:ahLst/>
            <a:cxnLst/>
            <a:rect r="r" b="b" t="t" l="l"/>
            <a:pathLst>
              <a:path h="13434375" w="11333728">
                <a:moveTo>
                  <a:pt x="0" y="0"/>
                </a:moveTo>
                <a:lnTo>
                  <a:pt x="11333727" y="0"/>
                </a:lnTo>
                <a:lnTo>
                  <a:pt x="11333727" y="13434375"/>
                </a:lnTo>
                <a:lnTo>
                  <a:pt x="0" y="13434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Transparent Liquid Blob Frame"/>
          <p:cNvSpPr/>
          <p:nvPr/>
        </p:nvSpPr>
        <p:spPr>
          <a:xfrm flipH="false" flipV="false" rot="2880075">
            <a:off x="13976623" y="-2004905"/>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6">
              <a:alphaModFix amt="43999"/>
            </a:blip>
            <a:stretch>
              <a:fillRect l="0" t="0" r="0" b="0"/>
            </a:stretch>
          </a:blipFill>
        </p:spPr>
      </p:sp>
      <p:sp>
        <p:nvSpPr>
          <p:cNvPr name="TextBox 5" id="5"/>
          <p:cNvSpPr txBox="true"/>
          <p:nvPr/>
        </p:nvSpPr>
        <p:spPr>
          <a:xfrm rot="0">
            <a:off x="1028700" y="4399597"/>
            <a:ext cx="16230600" cy="1335407"/>
          </a:xfrm>
          <a:prstGeom prst="rect">
            <a:avLst/>
          </a:prstGeom>
        </p:spPr>
        <p:txBody>
          <a:bodyPr anchor="t" rtlCol="false" tIns="0" lIns="0" bIns="0" rIns="0">
            <a:spAutoFit/>
          </a:bodyPr>
          <a:lstStyle/>
          <a:p>
            <a:pPr algn="ctr" marL="0" indent="0" lvl="0">
              <a:lnSpc>
                <a:spcPts val="10919"/>
              </a:lnSpc>
              <a:spcBef>
                <a:spcPct val="0"/>
              </a:spcBef>
            </a:pPr>
            <a:r>
              <a:rPr lang="en-US" sz="7799">
                <a:solidFill>
                  <a:srgbClr val="1A5666"/>
                </a:solidFill>
                <a:latin typeface="Allerta Stencil"/>
                <a:ea typeface="Allerta Stencil"/>
                <a:cs typeface="Allerta Stencil"/>
                <a:sym typeface="Allerta Stencil"/>
              </a:rPr>
              <a:t>Literature Review</a:t>
            </a:r>
          </a:p>
        </p:txBody>
      </p:sp>
      <p:grpSp>
        <p:nvGrpSpPr>
          <p:cNvPr name="Group 6" id="6"/>
          <p:cNvGrpSpPr/>
          <p:nvPr/>
        </p:nvGrpSpPr>
        <p:grpSpPr>
          <a:xfrm rot="0">
            <a:off x="14533478" y="6532478"/>
            <a:ext cx="3754522" cy="3754522"/>
            <a:chOff x="0" y="0"/>
            <a:chExt cx="5006029" cy="5006029"/>
          </a:xfrm>
        </p:grpSpPr>
        <p:grpSp>
          <p:nvGrpSpPr>
            <p:cNvPr name="Group 7" id="7"/>
            <p:cNvGrpSpPr/>
            <p:nvPr/>
          </p:nvGrpSpPr>
          <p:grpSpPr>
            <a:xfrm rot="0">
              <a:off x="2503014" y="2503014"/>
              <a:ext cx="1251507" cy="1251507"/>
              <a:chOff x="0" y="0"/>
              <a:chExt cx="1913890" cy="1913890"/>
            </a:xfrm>
          </p:grpSpPr>
          <p:sp>
            <p:nvSpPr>
              <p:cNvPr name="Freeform 8" id="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9" id="9"/>
            <p:cNvGrpSpPr/>
            <p:nvPr/>
          </p:nvGrpSpPr>
          <p:grpSpPr>
            <a:xfrm rot="0">
              <a:off x="2503014" y="1251507"/>
              <a:ext cx="1251507" cy="1251507"/>
              <a:chOff x="0" y="0"/>
              <a:chExt cx="1913890" cy="1913890"/>
            </a:xfrm>
          </p:grpSpPr>
          <p:sp>
            <p:nvSpPr>
              <p:cNvPr name="Freeform 10" id="1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11" id="11"/>
            <p:cNvGrpSpPr/>
            <p:nvPr/>
          </p:nvGrpSpPr>
          <p:grpSpPr>
            <a:xfrm rot="0">
              <a:off x="1251507" y="2503014"/>
              <a:ext cx="1251507" cy="1251507"/>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13" id="13"/>
            <p:cNvGrpSpPr/>
            <p:nvPr/>
          </p:nvGrpSpPr>
          <p:grpSpPr>
            <a:xfrm rot="0">
              <a:off x="3754522" y="3754522"/>
              <a:ext cx="1251507" cy="1251507"/>
              <a:chOff x="0" y="0"/>
              <a:chExt cx="1913890" cy="1913890"/>
            </a:xfrm>
          </p:grpSpPr>
          <p:sp>
            <p:nvSpPr>
              <p:cNvPr name="Freeform 14" id="1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15" id="15"/>
            <p:cNvGrpSpPr/>
            <p:nvPr/>
          </p:nvGrpSpPr>
          <p:grpSpPr>
            <a:xfrm rot="0">
              <a:off x="3754522" y="2503014"/>
              <a:ext cx="1251507" cy="1251507"/>
              <a:chOff x="0" y="0"/>
              <a:chExt cx="1913890" cy="1913890"/>
            </a:xfrm>
          </p:grpSpPr>
          <p:sp>
            <p:nvSpPr>
              <p:cNvPr name="Freeform 16" id="1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17" id="17"/>
            <p:cNvGrpSpPr/>
            <p:nvPr/>
          </p:nvGrpSpPr>
          <p:grpSpPr>
            <a:xfrm rot="0">
              <a:off x="2503014" y="3754522"/>
              <a:ext cx="1251507" cy="1251507"/>
              <a:chOff x="0" y="0"/>
              <a:chExt cx="1913890" cy="1913890"/>
            </a:xfrm>
          </p:grpSpPr>
          <p:sp>
            <p:nvSpPr>
              <p:cNvPr name="Freeform 18" id="1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19" id="19"/>
            <p:cNvGrpSpPr/>
            <p:nvPr/>
          </p:nvGrpSpPr>
          <p:grpSpPr>
            <a:xfrm rot="0">
              <a:off x="3754522" y="1251507"/>
              <a:ext cx="1251507" cy="1251507"/>
              <a:chOff x="0" y="0"/>
              <a:chExt cx="1913890" cy="1913890"/>
            </a:xfrm>
          </p:grpSpPr>
          <p:sp>
            <p:nvSpPr>
              <p:cNvPr name="Freeform 20" id="2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21" id="21"/>
            <p:cNvGrpSpPr/>
            <p:nvPr/>
          </p:nvGrpSpPr>
          <p:grpSpPr>
            <a:xfrm rot="0">
              <a:off x="1251507" y="3754522"/>
              <a:ext cx="1251507" cy="1251507"/>
              <a:chOff x="0" y="0"/>
              <a:chExt cx="1913890" cy="1913890"/>
            </a:xfrm>
          </p:grpSpPr>
          <p:sp>
            <p:nvSpPr>
              <p:cNvPr name="Freeform 22" id="2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23" id="23"/>
            <p:cNvGrpSpPr/>
            <p:nvPr/>
          </p:nvGrpSpPr>
          <p:grpSpPr>
            <a:xfrm rot="0">
              <a:off x="3754522" y="0"/>
              <a:ext cx="1251507" cy="1251507"/>
              <a:chOff x="0" y="0"/>
              <a:chExt cx="1913890" cy="1913890"/>
            </a:xfrm>
          </p:grpSpPr>
          <p:sp>
            <p:nvSpPr>
              <p:cNvPr name="Freeform 24" id="2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25" id="25"/>
            <p:cNvGrpSpPr/>
            <p:nvPr/>
          </p:nvGrpSpPr>
          <p:grpSpPr>
            <a:xfrm rot="0">
              <a:off x="0" y="3754522"/>
              <a:ext cx="1251507" cy="1251507"/>
              <a:chOff x="0" y="0"/>
              <a:chExt cx="1913890" cy="1913890"/>
            </a:xfrm>
          </p:grpSpPr>
          <p:sp>
            <p:nvSpPr>
              <p:cNvPr name="Freeform 26" id="2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27" id="27"/>
            <p:cNvGrpSpPr/>
            <p:nvPr/>
          </p:nvGrpSpPr>
          <p:grpSpPr>
            <a:xfrm rot="0">
              <a:off x="2503014" y="1251507"/>
              <a:ext cx="1251507" cy="1251507"/>
              <a:chOff x="0" y="0"/>
              <a:chExt cx="1913890" cy="1913890"/>
            </a:xfrm>
          </p:grpSpPr>
          <p:sp>
            <p:nvSpPr>
              <p:cNvPr name="Freeform 28" id="2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alpha val="0"/>
                </a:srgbClr>
              </a:solidFill>
            </p:spPr>
          </p:sp>
        </p:grpSp>
      </p:grpSp>
      <p:grpSp>
        <p:nvGrpSpPr>
          <p:cNvPr name="Group 29" id="29"/>
          <p:cNvGrpSpPr/>
          <p:nvPr/>
        </p:nvGrpSpPr>
        <p:grpSpPr>
          <a:xfrm rot="-10800000">
            <a:off x="0" y="0"/>
            <a:ext cx="3754522" cy="3754522"/>
            <a:chOff x="0" y="0"/>
            <a:chExt cx="5006029" cy="5006029"/>
          </a:xfrm>
        </p:grpSpPr>
        <p:grpSp>
          <p:nvGrpSpPr>
            <p:cNvPr name="Group 30" id="30"/>
            <p:cNvGrpSpPr/>
            <p:nvPr/>
          </p:nvGrpSpPr>
          <p:grpSpPr>
            <a:xfrm rot="0">
              <a:off x="2503014" y="2503014"/>
              <a:ext cx="1251507" cy="1251507"/>
              <a:chOff x="0" y="0"/>
              <a:chExt cx="1913890" cy="1913890"/>
            </a:xfrm>
          </p:grpSpPr>
          <p:sp>
            <p:nvSpPr>
              <p:cNvPr name="Freeform 31" id="3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32" id="32"/>
            <p:cNvGrpSpPr/>
            <p:nvPr/>
          </p:nvGrpSpPr>
          <p:grpSpPr>
            <a:xfrm rot="0">
              <a:off x="2503014" y="1251507"/>
              <a:ext cx="1251507" cy="1251507"/>
              <a:chOff x="0" y="0"/>
              <a:chExt cx="1913890" cy="1913890"/>
            </a:xfrm>
          </p:grpSpPr>
          <p:sp>
            <p:nvSpPr>
              <p:cNvPr name="Freeform 33" id="3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34" id="34"/>
            <p:cNvGrpSpPr/>
            <p:nvPr/>
          </p:nvGrpSpPr>
          <p:grpSpPr>
            <a:xfrm rot="0">
              <a:off x="1251507" y="2503014"/>
              <a:ext cx="1251507" cy="1251507"/>
              <a:chOff x="0" y="0"/>
              <a:chExt cx="1913890" cy="1913890"/>
            </a:xfrm>
          </p:grpSpPr>
          <p:sp>
            <p:nvSpPr>
              <p:cNvPr name="Freeform 35" id="3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36" id="36"/>
            <p:cNvGrpSpPr/>
            <p:nvPr/>
          </p:nvGrpSpPr>
          <p:grpSpPr>
            <a:xfrm rot="0">
              <a:off x="3754522" y="3754522"/>
              <a:ext cx="1251507" cy="1251507"/>
              <a:chOff x="0" y="0"/>
              <a:chExt cx="1913890" cy="1913890"/>
            </a:xfrm>
          </p:grpSpPr>
          <p:sp>
            <p:nvSpPr>
              <p:cNvPr name="Freeform 37" id="3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38" id="38"/>
            <p:cNvGrpSpPr/>
            <p:nvPr/>
          </p:nvGrpSpPr>
          <p:grpSpPr>
            <a:xfrm rot="0">
              <a:off x="3754522" y="2503014"/>
              <a:ext cx="1251507" cy="1251507"/>
              <a:chOff x="0" y="0"/>
              <a:chExt cx="1913890" cy="1913890"/>
            </a:xfrm>
          </p:grpSpPr>
          <p:sp>
            <p:nvSpPr>
              <p:cNvPr name="Freeform 39" id="3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40" id="40"/>
            <p:cNvGrpSpPr/>
            <p:nvPr/>
          </p:nvGrpSpPr>
          <p:grpSpPr>
            <a:xfrm rot="0">
              <a:off x="2503014" y="3754522"/>
              <a:ext cx="1251507" cy="1251507"/>
              <a:chOff x="0" y="0"/>
              <a:chExt cx="1913890" cy="1913890"/>
            </a:xfrm>
          </p:grpSpPr>
          <p:sp>
            <p:nvSpPr>
              <p:cNvPr name="Freeform 41" id="4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42" id="42"/>
            <p:cNvGrpSpPr/>
            <p:nvPr/>
          </p:nvGrpSpPr>
          <p:grpSpPr>
            <a:xfrm rot="0">
              <a:off x="3754522" y="1251507"/>
              <a:ext cx="1251507" cy="1251507"/>
              <a:chOff x="0" y="0"/>
              <a:chExt cx="1913890" cy="1913890"/>
            </a:xfrm>
          </p:grpSpPr>
          <p:sp>
            <p:nvSpPr>
              <p:cNvPr name="Freeform 43" id="4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44" id="44"/>
            <p:cNvGrpSpPr/>
            <p:nvPr/>
          </p:nvGrpSpPr>
          <p:grpSpPr>
            <a:xfrm rot="0">
              <a:off x="1251507" y="3754522"/>
              <a:ext cx="1251507" cy="1251507"/>
              <a:chOff x="0" y="0"/>
              <a:chExt cx="1913890" cy="1913890"/>
            </a:xfrm>
          </p:grpSpPr>
          <p:sp>
            <p:nvSpPr>
              <p:cNvPr name="Freeform 45" id="4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46" id="46"/>
            <p:cNvGrpSpPr/>
            <p:nvPr/>
          </p:nvGrpSpPr>
          <p:grpSpPr>
            <a:xfrm rot="0">
              <a:off x="3754522" y="0"/>
              <a:ext cx="1251507" cy="1251507"/>
              <a:chOff x="0" y="0"/>
              <a:chExt cx="1913890" cy="1913890"/>
            </a:xfrm>
          </p:grpSpPr>
          <p:sp>
            <p:nvSpPr>
              <p:cNvPr name="Freeform 47" id="4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CD5DF"/>
              </a:solidFill>
            </p:spPr>
          </p:sp>
        </p:grpSp>
        <p:grpSp>
          <p:nvGrpSpPr>
            <p:cNvPr name="Group 48" id="48"/>
            <p:cNvGrpSpPr/>
            <p:nvPr/>
          </p:nvGrpSpPr>
          <p:grpSpPr>
            <a:xfrm rot="0">
              <a:off x="0" y="3754522"/>
              <a:ext cx="1251507" cy="1251507"/>
              <a:chOff x="0" y="0"/>
              <a:chExt cx="1913890" cy="1913890"/>
            </a:xfrm>
          </p:grpSpPr>
          <p:sp>
            <p:nvSpPr>
              <p:cNvPr name="Freeform 49" id="4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5FFFD"/>
              </a:solidFill>
            </p:spPr>
          </p:sp>
        </p:grpSp>
        <p:grpSp>
          <p:nvGrpSpPr>
            <p:cNvPr name="Group 50" id="50"/>
            <p:cNvGrpSpPr/>
            <p:nvPr/>
          </p:nvGrpSpPr>
          <p:grpSpPr>
            <a:xfrm rot="0">
              <a:off x="2503014" y="1251507"/>
              <a:ext cx="1251507" cy="1251507"/>
              <a:chOff x="0" y="0"/>
              <a:chExt cx="1913890" cy="1913890"/>
            </a:xfrm>
          </p:grpSpPr>
          <p:sp>
            <p:nvSpPr>
              <p:cNvPr name="Freeform 51" id="5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descr="Tech Pattern Fading Dots"/>
          <p:cNvSpPr/>
          <p:nvPr/>
        </p:nvSpPr>
        <p:spPr>
          <a:xfrm flipH="false" flipV="false" rot="0">
            <a:off x="-2866880" y="-1177457"/>
            <a:ext cx="11333728" cy="13434375"/>
          </a:xfrm>
          <a:custGeom>
            <a:avLst/>
            <a:gdLst/>
            <a:ahLst/>
            <a:cxnLst/>
            <a:rect r="r" b="b" t="t" l="l"/>
            <a:pathLst>
              <a:path h="13434375" w="11333728">
                <a:moveTo>
                  <a:pt x="0" y="0"/>
                </a:moveTo>
                <a:lnTo>
                  <a:pt x="11333727" y="0"/>
                </a:lnTo>
                <a:lnTo>
                  <a:pt x="11333727" y="13434375"/>
                </a:lnTo>
                <a:lnTo>
                  <a:pt x="0" y="134343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descr="Transparent Liquid Blob Frame"/>
          <p:cNvSpPr/>
          <p:nvPr/>
        </p:nvSpPr>
        <p:spPr>
          <a:xfrm flipH="false" flipV="false" rot="2880075">
            <a:off x="13976623" y="-2004905"/>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5">
              <a:alphaModFix amt="43999"/>
            </a:blip>
            <a:stretch>
              <a:fillRect l="0" t="0" r="0" b="0"/>
            </a:stretch>
          </a:blipFill>
        </p:spPr>
      </p:sp>
      <p:sp>
        <p:nvSpPr>
          <p:cNvPr name="TextBox 5" id="5"/>
          <p:cNvSpPr txBox="true"/>
          <p:nvPr/>
        </p:nvSpPr>
        <p:spPr>
          <a:xfrm rot="0">
            <a:off x="1756406" y="1185204"/>
            <a:ext cx="10634768" cy="2464084"/>
          </a:xfrm>
          <a:prstGeom prst="rect">
            <a:avLst/>
          </a:prstGeom>
        </p:spPr>
        <p:txBody>
          <a:bodyPr anchor="t" rtlCol="false" tIns="0" lIns="0" bIns="0" rIns="0">
            <a:spAutoFit/>
          </a:bodyPr>
          <a:lstStyle/>
          <a:p>
            <a:pPr algn="l" marL="0" indent="0" lvl="0">
              <a:lnSpc>
                <a:spcPts val="9649"/>
              </a:lnSpc>
            </a:pPr>
            <a:r>
              <a:rPr lang="en-US" sz="8772">
                <a:solidFill>
                  <a:srgbClr val="1A5666"/>
                </a:solidFill>
                <a:latin typeface="Allerta Stencil"/>
                <a:ea typeface="Allerta Stencil"/>
                <a:cs typeface="Allerta Stencil"/>
                <a:sym typeface="Allerta Stencil"/>
              </a:rPr>
              <a:t>Literature Review</a:t>
            </a:r>
            <a:r>
              <a:rPr lang="en-US" sz="8772" strike="noStrike">
                <a:solidFill>
                  <a:srgbClr val="1A5666"/>
                </a:solidFill>
                <a:latin typeface="Allerta Stencil"/>
                <a:ea typeface="Allerta Stencil"/>
                <a:cs typeface="Allerta Stencil"/>
                <a:sym typeface="Allerta Stencil"/>
              </a:rPr>
              <a:t>– Outline</a:t>
            </a:r>
          </a:p>
        </p:txBody>
      </p:sp>
      <p:grpSp>
        <p:nvGrpSpPr>
          <p:cNvPr name="Group 6" id="6"/>
          <p:cNvGrpSpPr/>
          <p:nvPr/>
        </p:nvGrpSpPr>
        <p:grpSpPr>
          <a:xfrm rot="0">
            <a:off x="6997728" y="4577482"/>
            <a:ext cx="7560733" cy="400009"/>
            <a:chOff x="0" y="0"/>
            <a:chExt cx="10080978" cy="533345"/>
          </a:xfrm>
        </p:grpSpPr>
        <p:sp>
          <p:nvSpPr>
            <p:cNvPr name="TextBox 7" id="7"/>
            <p:cNvSpPr txBox="true"/>
            <p:nvPr/>
          </p:nvSpPr>
          <p:spPr>
            <a:xfrm rot="0">
              <a:off x="870611" y="31133"/>
              <a:ext cx="9210366" cy="452028"/>
            </a:xfrm>
            <a:prstGeom prst="rect">
              <a:avLst/>
            </a:prstGeom>
          </p:spPr>
          <p:txBody>
            <a:bodyPr anchor="t" rtlCol="false" tIns="0" lIns="0" bIns="0" rIns="0">
              <a:spAutoFit/>
            </a:bodyPr>
            <a:lstStyle/>
            <a:p>
              <a:pPr algn="l" marL="0" indent="0" lvl="0">
                <a:lnSpc>
                  <a:spcPts val="2834"/>
                </a:lnSpc>
              </a:pPr>
              <a:r>
                <a:rPr lang="en-US" sz="2180">
                  <a:solidFill>
                    <a:srgbClr val="1A5666"/>
                  </a:solidFill>
                  <a:latin typeface="Proxima Nova"/>
                  <a:ea typeface="Proxima Nova"/>
                  <a:cs typeface="Proxima Nova"/>
                  <a:sym typeface="Proxima Nova"/>
                </a:rPr>
                <a:t>Condition</a:t>
              </a:r>
              <a:r>
                <a:rPr lang="en-US" sz="2180">
                  <a:solidFill>
                    <a:srgbClr val="1A5666"/>
                  </a:solidFill>
                  <a:latin typeface="Proxima Nova"/>
                  <a:ea typeface="Proxima Nova"/>
                  <a:cs typeface="Proxima Nova"/>
                  <a:sym typeface="Proxima Nova"/>
                </a:rPr>
                <a:t>al Score Based Diffusion Models</a:t>
              </a:r>
            </a:p>
          </p:txBody>
        </p:sp>
        <p:sp>
          <p:nvSpPr>
            <p:cNvPr name="Freeform 8" id="8"/>
            <p:cNvSpPr/>
            <p:nvPr/>
          </p:nvSpPr>
          <p:spPr>
            <a:xfrm flipH="false" flipV="false" rot="0">
              <a:off x="0" y="0"/>
              <a:ext cx="533345" cy="533345"/>
            </a:xfrm>
            <a:custGeom>
              <a:avLst/>
              <a:gdLst/>
              <a:ahLst/>
              <a:cxnLst/>
              <a:rect r="r" b="b" t="t" l="l"/>
              <a:pathLst>
                <a:path h="533345" w="533345">
                  <a:moveTo>
                    <a:pt x="0" y="0"/>
                  </a:moveTo>
                  <a:lnTo>
                    <a:pt x="533345" y="0"/>
                  </a:lnTo>
                  <a:lnTo>
                    <a:pt x="533345" y="533345"/>
                  </a:lnTo>
                  <a:lnTo>
                    <a:pt x="0" y="533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6997728" y="5638627"/>
            <a:ext cx="7560733" cy="400009"/>
            <a:chOff x="0" y="0"/>
            <a:chExt cx="10080978" cy="533345"/>
          </a:xfrm>
        </p:grpSpPr>
        <p:sp>
          <p:nvSpPr>
            <p:cNvPr name="TextBox 10" id="10"/>
            <p:cNvSpPr txBox="true"/>
            <p:nvPr/>
          </p:nvSpPr>
          <p:spPr>
            <a:xfrm rot="0">
              <a:off x="870611" y="62017"/>
              <a:ext cx="9210366" cy="464261"/>
            </a:xfrm>
            <a:prstGeom prst="rect">
              <a:avLst/>
            </a:prstGeom>
          </p:spPr>
          <p:txBody>
            <a:bodyPr anchor="t" rtlCol="false" tIns="0" lIns="0" bIns="0" rIns="0">
              <a:spAutoFit/>
            </a:bodyPr>
            <a:lstStyle/>
            <a:p>
              <a:pPr algn="l" marL="0" indent="0" lvl="0">
                <a:lnSpc>
                  <a:spcPts val="2870"/>
                </a:lnSpc>
              </a:pPr>
              <a:r>
                <a:rPr lang="en-US" sz="2208">
                  <a:solidFill>
                    <a:srgbClr val="1A5666"/>
                  </a:solidFill>
                  <a:latin typeface="Proxima Nova"/>
                  <a:ea typeface="Proxima Nova"/>
                  <a:cs typeface="Proxima Nova"/>
                  <a:sym typeface="Proxima Nova"/>
                </a:rPr>
                <a:t>Energy Diffusi</a:t>
              </a:r>
              <a:r>
                <a:rPr lang="en-US" sz="2208">
                  <a:solidFill>
                    <a:srgbClr val="1A5666"/>
                  </a:solidFill>
                  <a:latin typeface="Proxima Nova"/>
                  <a:ea typeface="Proxima Nova"/>
                  <a:cs typeface="Proxima Nova"/>
                  <a:sym typeface="Proxima Nova"/>
                </a:rPr>
                <a:t>on Guidance</a:t>
              </a:r>
            </a:p>
          </p:txBody>
        </p:sp>
        <p:sp>
          <p:nvSpPr>
            <p:cNvPr name="Freeform 11" id="11"/>
            <p:cNvSpPr/>
            <p:nvPr/>
          </p:nvSpPr>
          <p:spPr>
            <a:xfrm flipH="false" flipV="false" rot="0">
              <a:off x="0" y="0"/>
              <a:ext cx="533345" cy="533345"/>
            </a:xfrm>
            <a:custGeom>
              <a:avLst/>
              <a:gdLst/>
              <a:ahLst/>
              <a:cxnLst/>
              <a:rect r="r" b="b" t="t" l="l"/>
              <a:pathLst>
                <a:path h="533345" w="533345">
                  <a:moveTo>
                    <a:pt x="0" y="0"/>
                  </a:moveTo>
                  <a:lnTo>
                    <a:pt x="533345" y="0"/>
                  </a:lnTo>
                  <a:lnTo>
                    <a:pt x="533345" y="533345"/>
                  </a:lnTo>
                  <a:lnTo>
                    <a:pt x="0" y="533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2" id="12"/>
          <p:cNvGrpSpPr/>
          <p:nvPr/>
        </p:nvGrpSpPr>
        <p:grpSpPr>
          <a:xfrm rot="0">
            <a:off x="6997728" y="6189896"/>
            <a:ext cx="7560733" cy="1419758"/>
            <a:chOff x="0" y="0"/>
            <a:chExt cx="10080978" cy="1893011"/>
          </a:xfrm>
        </p:grpSpPr>
        <p:sp>
          <p:nvSpPr>
            <p:cNvPr name="TextBox 13" id="13"/>
            <p:cNvSpPr txBox="true"/>
            <p:nvPr/>
          </p:nvSpPr>
          <p:spPr>
            <a:xfrm rot="0">
              <a:off x="870611" y="-19050"/>
              <a:ext cx="9210366" cy="1912061"/>
            </a:xfrm>
            <a:prstGeom prst="rect">
              <a:avLst/>
            </a:prstGeom>
          </p:spPr>
          <p:txBody>
            <a:bodyPr anchor="t" rtlCol="false" tIns="0" lIns="0" bIns="0" rIns="0">
              <a:spAutoFit/>
            </a:bodyPr>
            <a:lstStyle/>
            <a:p>
              <a:pPr algn="l">
                <a:lnSpc>
                  <a:spcPts val="2870"/>
                </a:lnSpc>
              </a:pPr>
            </a:p>
            <a:p>
              <a:pPr algn="l" marL="0" indent="0" lvl="0">
                <a:lnSpc>
                  <a:spcPts val="2870"/>
                </a:lnSpc>
              </a:pPr>
              <a:r>
                <a:rPr lang="en-US" sz="2208">
                  <a:solidFill>
                    <a:srgbClr val="1A5666"/>
                  </a:solidFill>
                  <a:latin typeface="Proxima Nova"/>
                  <a:ea typeface="Proxima Nova"/>
                  <a:cs typeface="Proxima Nova"/>
                  <a:sym typeface="Proxima Nova"/>
                </a:rPr>
                <a:t>Approximating Tim</a:t>
              </a:r>
              <a:r>
                <a:rPr lang="en-US" sz="2208">
                  <a:solidFill>
                    <a:srgbClr val="1A5666"/>
                  </a:solidFill>
                  <a:latin typeface="Proxima Nova"/>
                  <a:ea typeface="Proxima Nova"/>
                  <a:cs typeface="Proxima Nova"/>
                  <a:sym typeface="Proxima Nova"/>
                </a:rPr>
                <a:t>e-Dependent Energy Guidance with Time-Independent Distance Functions</a:t>
              </a:r>
            </a:p>
            <a:p>
              <a:pPr algn="l" marL="0" indent="0" lvl="0">
                <a:lnSpc>
                  <a:spcPts val="2870"/>
                </a:lnSpc>
              </a:pPr>
            </a:p>
          </p:txBody>
        </p:sp>
        <p:sp>
          <p:nvSpPr>
            <p:cNvPr name="Freeform 14" id="14"/>
            <p:cNvSpPr/>
            <p:nvPr/>
          </p:nvSpPr>
          <p:spPr>
            <a:xfrm flipH="false" flipV="false" rot="0">
              <a:off x="0" y="679833"/>
              <a:ext cx="533345" cy="533345"/>
            </a:xfrm>
            <a:custGeom>
              <a:avLst/>
              <a:gdLst/>
              <a:ahLst/>
              <a:cxnLst/>
              <a:rect r="r" b="b" t="t" l="l"/>
              <a:pathLst>
                <a:path h="533345" w="533345">
                  <a:moveTo>
                    <a:pt x="0" y="0"/>
                  </a:moveTo>
                  <a:lnTo>
                    <a:pt x="533345" y="0"/>
                  </a:lnTo>
                  <a:lnTo>
                    <a:pt x="533345" y="533345"/>
                  </a:lnTo>
                  <a:lnTo>
                    <a:pt x="0" y="533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5" id="15"/>
          <p:cNvSpPr/>
          <p:nvPr/>
        </p:nvSpPr>
        <p:spPr>
          <a:xfrm flipH="false" flipV="false" rot="0">
            <a:off x="14020648" y="2819587"/>
            <a:ext cx="537813" cy="237616"/>
          </a:xfrm>
          <a:custGeom>
            <a:avLst/>
            <a:gdLst/>
            <a:ahLst/>
            <a:cxnLst/>
            <a:rect r="r" b="b" t="t" l="l"/>
            <a:pathLst>
              <a:path h="237616" w="537813">
                <a:moveTo>
                  <a:pt x="0" y="0"/>
                </a:moveTo>
                <a:lnTo>
                  <a:pt x="537813" y="0"/>
                </a:lnTo>
                <a:lnTo>
                  <a:pt x="537813" y="237616"/>
                </a:lnTo>
                <a:lnTo>
                  <a:pt x="0" y="2376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6" id="16"/>
          <p:cNvSpPr/>
          <p:nvPr/>
        </p:nvSpPr>
        <p:spPr>
          <a:xfrm rot="0">
            <a:off x="6997728" y="4242152"/>
            <a:ext cx="7560733" cy="0"/>
          </a:xfrm>
          <a:prstGeom prst="line">
            <a:avLst/>
          </a:prstGeom>
          <a:ln cap="rnd" w="9525">
            <a:solidFill>
              <a:srgbClr val="ACD5DF"/>
            </a:solidFill>
            <a:prstDash val="solid"/>
            <a:headEnd type="none" len="sm" w="sm"/>
            <a:tailEnd type="none" len="sm" w="sm"/>
          </a:ln>
        </p:spPr>
      </p:sp>
      <p:sp>
        <p:nvSpPr>
          <p:cNvPr name="AutoShape 17" id="17"/>
          <p:cNvSpPr/>
          <p:nvPr/>
        </p:nvSpPr>
        <p:spPr>
          <a:xfrm rot="0">
            <a:off x="6997728" y="5303296"/>
            <a:ext cx="7560733" cy="0"/>
          </a:xfrm>
          <a:prstGeom prst="line">
            <a:avLst/>
          </a:prstGeom>
          <a:ln cap="rnd" w="9525">
            <a:solidFill>
              <a:srgbClr val="ACD5DF"/>
            </a:solidFill>
            <a:prstDash val="solid"/>
            <a:headEnd type="none" len="sm" w="sm"/>
            <a:tailEnd type="none" len="sm" w="sm"/>
          </a:ln>
        </p:spPr>
      </p:sp>
      <p:sp>
        <p:nvSpPr>
          <p:cNvPr name="AutoShape 18" id="18"/>
          <p:cNvSpPr/>
          <p:nvPr/>
        </p:nvSpPr>
        <p:spPr>
          <a:xfrm rot="0">
            <a:off x="6997728" y="6364441"/>
            <a:ext cx="7560733" cy="0"/>
          </a:xfrm>
          <a:prstGeom prst="line">
            <a:avLst/>
          </a:prstGeom>
          <a:ln cap="rnd" w="9525">
            <a:solidFill>
              <a:srgbClr val="ACD5DF"/>
            </a:solidFill>
            <a:prstDash val="solid"/>
            <a:headEnd type="none" len="sm" w="sm"/>
            <a:tailEnd type="none" len="sm" w="sm"/>
          </a:ln>
        </p:spPr>
      </p:sp>
      <p:sp>
        <p:nvSpPr>
          <p:cNvPr name="AutoShape 19" id="19"/>
          <p:cNvSpPr/>
          <p:nvPr/>
        </p:nvSpPr>
        <p:spPr>
          <a:xfrm rot="0">
            <a:off x="6997728" y="7425585"/>
            <a:ext cx="7560733" cy="0"/>
          </a:xfrm>
          <a:prstGeom prst="line">
            <a:avLst/>
          </a:prstGeom>
          <a:ln cap="rnd" w="9525">
            <a:solidFill>
              <a:srgbClr val="ACD5DF"/>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6229522" y="-3177811"/>
            <a:ext cx="6565354" cy="4743469"/>
          </a:xfrm>
          <a:custGeom>
            <a:avLst/>
            <a:gdLst/>
            <a:ahLst/>
            <a:cxnLst/>
            <a:rect r="r" b="b" t="t" l="l"/>
            <a:pathLst>
              <a:path h="4743469" w="6565354">
                <a:moveTo>
                  <a:pt x="0" y="0"/>
                </a:moveTo>
                <a:lnTo>
                  <a:pt x="6565354" y="0"/>
                </a:lnTo>
                <a:lnTo>
                  <a:pt x="6565354" y="4743468"/>
                </a:lnTo>
                <a:lnTo>
                  <a:pt x="0" y="4743468"/>
                </a:lnTo>
                <a:lnTo>
                  <a:pt x="0" y="0"/>
                </a:lnTo>
                <a:close/>
              </a:path>
            </a:pathLst>
          </a:custGeom>
          <a:blipFill>
            <a:blip r:embed="rId4">
              <a:alphaModFix amt="43999"/>
            </a:blip>
            <a:stretch>
              <a:fillRect l="0" t="0" r="0" b="0"/>
            </a:stretch>
          </a:blipFill>
        </p:spPr>
      </p:sp>
      <p:sp>
        <p:nvSpPr>
          <p:cNvPr name="Freeform 4" id="4"/>
          <p:cNvSpPr/>
          <p:nvPr/>
        </p:nvSpPr>
        <p:spPr>
          <a:xfrm flipH="true" flipV="false" rot="0">
            <a:off x="-6481595" y="6769263"/>
            <a:ext cx="14181290" cy="10545723"/>
          </a:xfrm>
          <a:custGeom>
            <a:avLst/>
            <a:gdLst/>
            <a:ahLst/>
            <a:cxnLst/>
            <a:rect r="r" b="b" t="t" l="l"/>
            <a:pathLst>
              <a:path h="10545723" w="14181290">
                <a:moveTo>
                  <a:pt x="14181290" y="0"/>
                </a:moveTo>
                <a:lnTo>
                  <a:pt x="0" y="0"/>
                </a:lnTo>
                <a:lnTo>
                  <a:pt x="0" y="10545723"/>
                </a:lnTo>
                <a:lnTo>
                  <a:pt x="14181290" y="10545723"/>
                </a:lnTo>
                <a:lnTo>
                  <a:pt x="1418129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538232">
            <a:off x="16953572" y="3933609"/>
            <a:ext cx="2668856" cy="2131749"/>
          </a:xfrm>
          <a:custGeom>
            <a:avLst/>
            <a:gdLst/>
            <a:ahLst/>
            <a:cxnLst/>
            <a:rect r="r" b="b" t="t" l="l"/>
            <a:pathLst>
              <a:path h="2131749" w="2668856">
                <a:moveTo>
                  <a:pt x="0" y="0"/>
                </a:moveTo>
                <a:lnTo>
                  <a:pt x="2668856" y="0"/>
                </a:lnTo>
                <a:lnTo>
                  <a:pt x="2668856" y="2131749"/>
                </a:lnTo>
                <a:lnTo>
                  <a:pt x="0" y="2131749"/>
                </a:lnTo>
                <a:lnTo>
                  <a:pt x="0" y="0"/>
                </a:lnTo>
                <a:close/>
              </a:path>
            </a:pathLst>
          </a:custGeom>
          <a:blipFill>
            <a:blip r:embed="rId7"/>
            <a:stretch>
              <a:fillRect l="0" t="0" r="0" b="0"/>
            </a:stretch>
          </a:blipFill>
        </p:spPr>
      </p:sp>
      <p:grpSp>
        <p:nvGrpSpPr>
          <p:cNvPr name="Group 6" id="6"/>
          <p:cNvGrpSpPr/>
          <p:nvPr/>
        </p:nvGrpSpPr>
        <p:grpSpPr>
          <a:xfrm rot="0">
            <a:off x="2142403" y="1565657"/>
            <a:ext cx="14003194" cy="7786143"/>
            <a:chOff x="0" y="0"/>
            <a:chExt cx="3688084" cy="2050671"/>
          </a:xfrm>
        </p:grpSpPr>
        <p:sp>
          <p:nvSpPr>
            <p:cNvPr name="Freeform 7" id="7"/>
            <p:cNvSpPr/>
            <p:nvPr/>
          </p:nvSpPr>
          <p:spPr>
            <a:xfrm flipH="false" flipV="false" rot="0">
              <a:off x="0" y="0"/>
              <a:ext cx="3688084" cy="2050672"/>
            </a:xfrm>
            <a:custGeom>
              <a:avLst/>
              <a:gdLst/>
              <a:ahLst/>
              <a:cxnLst/>
              <a:rect r="r" b="b" t="t" l="l"/>
              <a:pathLst>
                <a:path h="2050672" w="3688084">
                  <a:moveTo>
                    <a:pt x="28196" y="0"/>
                  </a:moveTo>
                  <a:lnTo>
                    <a:pt x="3659888" y="0"/>
                  </a:lnTo>
                  <a:cubicBezTo>
                    <a:pt x="3667366" y="0"/>
                    <a:pt x="3674538" y="2971"/>
                    <a:pt x="3679826" y="8258"/>
                  </a:cubicBezTo>
                  <a:cubicBezTo>
                    <a:pt x="3685113" y="13546"/>
                    <a:pt x="3688084" y="20718"/>
                    <a:pt x="3688084" y="28196"/>
                  </a:cubicBezTo>
                  <a:lnTo>
                    <a:pt x="3688084" y="2022475"/>
                  </a:lnTo>
                  <a:cubicBezTo>
                    <a:pt x="3688084" y="2038048"/>
                    <a:pt x="3675460" y="2050672"/>
                    <a:pt x="3659888" y="2050672"/>
                  </a:cubicBezTo>
                  <a:lnTo>
                    <a:pt x="28196" y="2050672"/>
                  </a:lnTo>
                  <a:cubicBezTo>
                    <a:pt x="20718" y="2050672"/>
                    <a:pt x="13546" y="2047701"/>
                    <a:pt x="8258" y="2042413"/>
                  </a:cubicBezTo>
                  <a:cubicBezTo>
                    <a:pt x="2971" y="2037125"/>
                    <a:pt x="0" y="2029953"/>
                    <a:pt x="0" y="2022475"/>
                  </a:cubicBezTo>
                  <a:lnTo>
                    <a:pt x="0" y="28196"/>
                  </a:lnTo>
                  <a:cubicBezTo>
                    <a:pt x="0" y="20718"/>
                    <a:pt x="2971" y="13546"/>
                    <a:pt x="8258" y="8258"/>
                  </a:cubicBezTo>
                  <a:cubicBezTo>
                    <a:pt x="13546" y="2971"/>
                    <a:pt x="20718" y="0"/>
                    <a:pt x="28196" y="0"/>
                  </a:cubicBezTo>
                  <a:close/>
                </a:path>
              </a:pathLst>
            </a:custGeom>
            <a:gradFill rotWithShape="true">
              <a:gsLst>
                <a:gs pos="0">
                  <a:srgbClr val="E8FBFF">
                    <a:alpha val="58000"/>
                  </a:srgbClr>
                </a:gs>
                <a:gs pos="100000">
                  <a:srgbClr val="3F9FAF">
                    <a:alpha val="58000"/>
                  </a:srgbClr>
                </a:gs>
              </a:gsLst>
              <a:path path="circle">
                <a:fillToRect l="0" r="100000" t="0" b="100000"/>
              </a:path>
              <a:tileRect r="0" l="-100000" b="0" t="-100000"/>
            </a:gradFill>
          </p:spPr>
        </p:sp>
        <p:sp>
          <p:nvSpPr>
            <p:cNvPr name="TextBox 8" id="8"/>
            <p:cNvSpPr txBox="true"/>
            <p:nvPr/>
          </p:nvSpPr>
          <p:spPr>
            <a:xfrm>
              <a:off x="0" y="-38100"/>
              <a:ext cx="3688084" cy="2088771"/>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3876414" y="1923473"/>
            <a:ext cx="10535172" cy="645249"/>
          </a:xfrm>
          <a:prstGeom prst="rect">
            <a:avLst/>
          </a:prstGeom>
        </p:spPr>
        <p:txBody>
          <a:bodyPr anchor="t" rtlCol="false" tIns="0" lIns="0" bIns="0" rIns="0">
            <a:spAutoFit/>
          </a:bodyPr>
          <a:lstStyle/>
          <a:p>
            <a:pPr algn="ctr" marL="0" indent="0" lvl="0">
              <a:lnSpc>
                <a:spcPts val="5385"/>
              </a:lnSpc>
              <a:spcBef>
                <a:spcPct val="0"/>
              </a:spcBef>
            </a:pPr>
            <a:r>
              <a:rPr lang="en-US" sz="3846">
                <a:solidFill>
                  <a:srgbClr val="1A5666"/>
                </a:solidFill>
                <a:latin typeface="Allerta Stencil"/>
                <a:ea typeface="Allerta Stencil"/>
                <a:cs typeface="Allerta Stencil"/>
                <a:sym typeface="Allerta Stencil"/>
              </a:rPr>
              <a:t>Condit</a:t>
            </a:r>
            <a:r>
              <a:rPr lang="en-US" sz="3846" strike="noStrike" u="none">
                <a:solidFill>
                  <a:srgbClr val="1A5666"/>
                </a:solidFill>
                <a:latin typeface="Allerta Stencil"/>
                <a:ea typeface="Allerta Stencil"/>
                <a:cs typeface="Allerta Stencil"/>
                <a:sym typeface="Allerta Stencil"/>
              </a:rPr>
              <a:t>ional Score Based Diffusion Models</a:t>
            </a:r>
          </a:p>
        </p:txBody>
      </p:sp>
      <p:sp>
        <p:nvSpPr>
          <p:cNvPr name="TextBox 10" id="10"/>
          <p:cNvSpPr txBox="true"/>
          <p:nvPr/>
        </p:nvSpPr>
        <p:spPr>
          <a:xfrm rot="0">
            <a:off x="3642045" y="2959246"/>
            <a:ext cx="11740309" cy="4813935"/>
          </a:xfrm>
          <a:prstGeom prst="rect">
            <a:avLst/>
          </a:prstGeom>
        </p:spPr>
        <p:txBody>
          <a:bodyPr anchor="t" rtlCol="false" tIns="0" lIns="0" bIns="0" rIns="0">
            <a:spAutoFit/>
          </a:bodyPr>
          <a:lstStyle/>
          <a:p>
            <a:pPr algn="just">
              <a:lnSpc>
                <a:spcPts val="2940"/>
              </a:lnSpc>
            </a:pPr>
            <a:r>
              <a:rPr lang="en-US" sz="2100" b="true">
                <a:solidFill>
                  <a:srgbClr val="1A5666"/>
                </a:solidFill>
                <a:latin typeface="Proxima Nova Bold"/>
                <a:ea typeface="Proxima Nova Bold"/>
                <a:cs typeface="Proxima Nova Bold"/>
                <a:sym typeface="Proxima Nova Bold"/>
              </a:rPr>
              <a:t>(1) Unconditional Score-Based Diffusion Models (USBDM)</a:t>
            </a:r>
          </a:p>
          <a:p>
            <a:pPr algn="just" marL="453390" indent="-226695" lvl="1">
              <a:lnSpc>
                <a:spcPts val="2940"/>
              </a:lnSpc>
              <a:buFont typeface="Arial"/>
              <a:buChar char="•"/>
            </a:pPr>
            <a:r>
              <a:rPr lang="en-US" sz="2100">
                <a:solidFill>
                  <a:srgbClr val="1A5666"/>
                </a:solidFill>
                <a:latin typeface="Proxima Nova"/>
                <a:ea typeface="Proxima Nova"/>
                <a:cs typeface="Proxima Nova"/>
                <a:sym typeface="Proxima Nova"/>
              </a:rPr>
              <a:t>Operates on score theory</a:t>
            </a:r>
          </a:p>
          <a:p>
            <a:pPr algn="just" marL="453390" indent="-226695" lvl="1">
              <a:lnSpc>
                <a:spcPts val="2940"/>
              </a:lnSpc>
              <a:buFont typeface="Arial"/>
              <a:buChar char="•"/>
            </a:pPr>
            <a:r>
              <a:rPr lang="en-US" sz="2100">
                <a:solidFill>
                  <a:srgbClr val="1A5666"/>
                </a:solidFill>
                <a:latin typeface="Proxima Nova"/>
                <a:ea typeface="Proxima Nova"/>
                <a:cs typeface="Proxima Nova"/>
                <a:sym typeface="Proxima Nova"/>
              </a:rPr>
              <a:t>Learn and estimate a time-dependent score function that guides the denoising phase of a noisy image </a:t>
            </a:r>
            <a:r>
              <a:rPr lang="en-US" sz="2100" i="true">
                <a:solidFill>
                  <a:srgbClr val="000000"/>
                </a:solidFill>
                <a:latin typeface="Proxima Nova Italics"/>
                <a:ea typeface="Proxima Nova Italics"/>
                <a:cs typeface="Proxima Nova Italics"/>
                <a:sym typeface="Proxima Nova Italics"/>
              </a:rPr>
              <a:t>X{t}</a:t>
            </a:r>
            <a:r>
              <a:rPr lang="en-US" sz="2100">
                <a:solidFill>
                  <a:srgbClr val="1A5666"/>
                </a:solidFill>
                <a:latin typeface="Proxima Nova"/>
                <a:ea typeface="Proxima Nova"/>
                <a:cs typeface="Proxima Nova"/>
                <a:sym typeface="Proxima Nova"/>
              </a:rPr>
              <a:t> to </a:t>
            </a:r>
            <a:r>
              <a:rPr lang="en-US" sz="2100" i="true">
                <a:solidFill>
                  <a:srgbClr val="000000"/>
                </a:solidFill>
                <a:latin typeface="Proxima Nova Italics"/>
                <a:ea typeface="Proxima Nova Italics"/>
                <a:cs typeface="Proxima Nova Italics"/>
                <a:sym typeface="Proxima Nova Italics"/>
              </a:rPr>
              <a:t>X{t - 1}</a:t>
            </a:r>
            <a:r>
              <a:rPr lang="en-US" sz="2100">
                <a:solidFill>
                  <a:srgbClr val="1A5666"/>
                </a:solidFill>
                <a:latin typeface="Proxima Nova"/>
                <a:ea typeface="Proxima Nova"/>
                <a:cs typeface="Proxima Nova"/>
                <a:sym typeface="Proxima Nova"/>
              </a:rPr>
              <a:t> at time step </a:t>
            </a:r>
            <a:r>
              <a:rPr lang="en-US" sz="2100" i="true">
                <a:solidFill>
                  <a:srgbClr val="000000"/>
                </a:solidFill>
                <a:latin typeface="Proxima Nova Italics"/>
                <a:ea typeface="Proxima Nova Italics"/>
                <a:cs typeface="Proxima Nova Italics"/>
                <a:sym typeface="Proxima Nova Italics"/>
              </a:rPr>
              <a:t>t</a:t>
            </a:r>
            <a:r>
              <a:rPr lang="en-US" sz="2100">
                <a:solidFill>
                  <a:srgbClr val="1A5666"/>
                </a:solidFill>
                <a:latin typeface="Proxima Nova"/>
                <a:ea typeface="Proxima Nova"/>
                <a:cs typeface="Proxima Nova"/>
                <a:sym typeface="Proxima Nova"/>
              </a:rPr>
              <a:t> during the iterative denoising process [16]</a:t>
            </a:r>
          </a:p>
          <a:p>
            <a:pPr algn="just">
              <a:lnSpc>
                <a:spcPts val="2940"/>
              </a:lnSpc>
            </a:pPr>
          </a:p>
          <a:p>
            <a:pPr algn="just" marL="453390" indent="-226695" lvl="1">
              <a:lnSpc>
                <a:spcPts val="2940"/>
              </a:lnSpc>
              <a:buFont typeface="Arial"/>
              <a:buChar char="•"/>
            </a:pPr>
            <a:r>
              <a:rPr lang="en-US" sz="2100">
                <a:solidFill>
                  <a:srgbClr val="1A5666"/>
                </a:solidFill>
                <a:latin typeface="Proxima Nova"/>
                <a:ea typeface="Proxima Nova"/>
                <a:cs typeface="Proxima Nova"/>
                <a:sym typeface="Proxima Nova"/>
              </a:rPr>
              <a:t>Denoising Formula:                                                                                                                 </a:t>
            </a:r>
          </a:p>
          <a:p>
            <a:pPr algn="just">
              <a:lnSpc>
                <a:spcPts val="2940"/>
              </a:lnSpc>
            </a:pPr>
          </a:p>
          <a:p>
            <a:pPr algn="just">
              <a:lnSpc>
                <a:spcPts val="2940"/>
              </a:lnSpc>
            </a:pPr>
            <a:r>
              <a:rPr lang="en-US" b="true" sz="2100">
                <a:solidFill>
                  <a:srgbClr val="1A5666"/>
                </a:solidFill>
                <a:latin typeface="Proxima Nova Bold"/>
                <a:ea typeface="Proxima Nova Bold"/>
                <a:cs typeface="Proxima Nova Bold"/>
                <a:sym typeface="Proxima Nova Bold"/>
              </a:rPr>
              <a:t>(2)</a:t>
            </a:r>
            <a:r>
              <a:rPr lang="en-US" sz="2100">
                <a:solidFill>
                  <a:srgbClr val="1A5666"/>
                </a:solidFill>
                <a:latin typeface="Proxima Nova"/>
                <a:ea typeface="Proxima Nova"/>
                <a:cs typeface="Proxima Nova"/>
                <a:sym typeface="Proxima Nova"/>
              </a:rPr>
              <a:t> </a:t>
            </a:r>
            <a:r>
              <a:rPr lang="en-US" b="true" sz="2100">
                <a:solidFill>
                  <a:srgbClr val="1A5666"/>
                </a:solidFill>
                <a:latin typeface="Proxima Nova Bold"/>
                <a:ea typeface="Proxima Nova Bold"/>
                <a:cs typeface="Proxima Nova Bold"/>
                <a:sym typeface="Proxima Nova Bold"/>
              </a:rPr>
              <a:t>Conditional Score-Based Diffusion Models (CSBDM)</a:t>
            </a:r>
          </a:p>
          <a:p>
            <a:pPr algn="just" marL="453390" indent="-226695" lvl="1">
              <a:lnSpc>
                <a:spcPts val="2940"/>
              </a:lnSpc>
              <a:buFont typeface="Arial"/>
              <a:buChar char="•"/>
            </a:pPr>
            <a:r>
              <a:rPr lang="en-US" sz="2100">
                <a:solidFill>
                  <a:srgbClr val="1A5666"/>
                </a:solidFill>
                <a:latin typeface="Proxima Nova"/>
                <a:ea typeface="Proxima Nova"/>
                <a:cs typeface="Proxima Nova"/>
                <a:sym typeface="Proxima Nova"/>
              </a:rPr>
              <a:t>A c</a:t>
            </a:r>
            <a:r>
              <a:rPr lang="en-US" sz="2100">
                <a:solidFill>
                  <a:srgbClr val="1A5666"/>
                </a:solidFill>
                <a:latin typeface="Proxima Nova"/>
                <a:ea typeface="Proxima Nova"/>
                <a:cs typeface="Proxima Nova"/>
                <a:sym typeface="Proxima Nova"/>
              </a:rPr>
              <a:t>orrective gradient is added to the USBDM denoising formula</a:t>
            </a:r>
          </a:p>
          <a:p>
            <a:pPr algn="just" marL="453390" indent="-226695" lvl="1">
              <a:lnSpc>
                <a:spcPts val="2940"/>
              </a:lnSpc>
              <a:buFont typeface="Arial"/>
              <a:buChar char="•"/>
            </a:pPr>
            <a:r>
              <a:rPr lang="en-US" sz="2100">
                <a:solidFill>
                  <a:srgbClr val="1A5666"/>
                </a:solidFill>
                <a:latin typeface="Proxima Nova"/>
                <a:ea typeface="Proxima Nova"/>
                <a:cs typeface="Proxima Nova"/>
                <a:sym typeface="Proxima Nova"/>
              </a:rPr>
              <a:t>The corrective gradient guides </a:t>
            </a:r>
            <a:r>
              <a:rPr lang="en-US" sz="2100" i="true">
                <a:solidFill>
                  <a:srgbClr val="000000"/>
                </a:solidFill>
                <a:latin typeface="Proxima Nova Italics"/>
                <a:ea typeface="Proxima Nova Italics"/>
                <a:cs typeface="Proxima Nova Italics"/>
                <a:sym typeface="Proxima Nova Italics"/>
              </a:rPr>
              <a:t>X{t}</a:t>
            </a:r>
            <a:r>
              <a:rPr lang="en-US" sz="2100">
                <a:solidFill>
                  <a:srgbClr val="1A5666"/>
                </a:solidFill>
                <a:latin typeface="Proxima Nova"/>
                <a:ea typeface="Proxima Nova"/>
                <a:cs typeface="Proxima Nova"/>
                <a:sym typeface="Proxima Nova"/>
              </a:rPr>
              <a:t> to a hyperplane in the data space that aligns with the condition </a:t>
            </a:r>
            <a:r>
              <a:rPr lang="en-US" sz="2100" i="true">
                <a:solidFill>
                  <a:srgbClr val="000000"/>
                </a:solidFill>
                <a:latin typeface="Proxima Nova Italics"/>
                <a:ea typeface="Proxima Nova Italics"/>
                <a:cs typeface="Proxima Nova Italics"/>
                <a:sym typeface="Proxima Nova Italics"/>
              </a:rPr>
              <a:t>c</a:t>
            </a:r>
            <a:r>
              <a:rPr lang="en-US" sz="2100" i="true">
                <a:solidFill>
                  <a:srgbClr val="1A5666"/>
                </a:solidFill>
                <a:latin typeface="Proxima Nova Italics"/>
                <a:ea typeface="Proxima Nova Italics"/>
                <a:cs typeface="Proxima Nova Italics"/>
                <a:sym typeface="Proxima Nova Italics"/>
              </a:rPr>
              <a:t> </a:t>
            </a:r>
            <a:r>
              <a:rPr lang="en-US" sz="2100">
                <a:solidFill>
                  <a:srgbClr val="1A5666"/>
                </a:solidFill>
                <a:latin typeface="Proxima Nova"/>
                <a:ea typeface="Proxima Nova"/>
                <a:cs typeface="Proxima Nova"/>
                <a:sym typeface="Proxima Nova"/>
              </a:rPr>
              <a:t>[16]</a:t>
            </a:r>
          </a:p>
          <a:p>
            <a:pPr algn="just">
              <a:lnSpc>
                <a:spcPts val="2940"/>
              </a:lnSpc>
            </a:pPr>
          </a:p>
          <a:p>
            <a:pPr algn="just" marL="453390" indent="-226695" lvl="1">
              <a:lnSpc>
                <a:spcPts val="2940"/>
              </a:lnSpc>
              <a:buFont typeface="Arial"/>
              <a:buChar char="•"/>
            </a:pPr>
            <a:r>
              <a:rPr lang="en-US" sz="2100">
                <a:solidFill>
                  <a:srgbClr val="1A5666"/>
                </a:solidFill>
                <a:latin typeface="Proxima Nova"/>
                <a:ea typeface="Proxima Nova"/>
                <a:cs typeface="Proxima Nova"/>
                <a:sym typeface="Proxima Nova"/>
              </a:rPr>
              <a:t>Denoising Formula:</a:t>
            </a:r>
          </a:p>
        </p:txBody>
      </p:sp>
      <p:sp>
        <p:nvSpPr>
          <p:cNvPr name="Freeform 11" id="11"/>
          <p:cNvSpPr/>
          <p:nvPr/>
        </p:nvSpPr>
        <p:spPr>
          <a:xfrm flipH="false" flipV="false" rot="995101">
            <a:off x="385627" y="2730735"/>
            <a:ext cx="2668856" cy="2131749"/>
          </a:xfrm>
          <a:custGeom>
            <a:avLst/>
            <a:gdLst/>
            <a:ahLst/>
            <a:cxnLst/>
            <a:rect r="r" b="b" t="t" l="l"/>
            <a:pathLst>
              <a:path h="2131749" w="2668856">
                <a:moveTo>
                  <a:pt x="0" y="0"/>
                </a:moveTo>
                <a:lnTo>
                  <a:pt x="2668856" y="0"/>
                </a:lnTo>
                <a:lnTo>
                  <a:pt x="2668856" y="2131749"/>
                </a:lnTo>
                <a:lnTo>
                  <a:pt x="0" y="2131749"/>
                </a:lnTo>
                <a:lnTo>
                  <a:pt x="0" y="0"/>
                </a:lnTo>
                <a:close/>
              </a:path>
            </a:pathLst>
          </a:custGeom>
          <a:blipFill>
            <a:blip r:embed="rId7"/>
            <a:stretch>
              <a:fillRect l="0" t="0" r="0" b="0"/>
            </a:stretch>
          </a:blipFill>
        </p:spPr>
      </p:sp>
      <p:pic>
        <p:nvPicPr>
          <p:cNvPr name="Picture 12" id="12"/>
          <p:cNvPicPr>
            <a:picLocks noChangeAspect="true"/>
          </p:cNvPicPr>
          <p:nvPr/>
        </p:nvPicPr>
        <p:blipFill>
          <a:blip r:embed="rId8"/>
          <a:stretch>
            <a:fillRect/>
          </a:stretch>
        </p:blipFill>
        <p:spPr>
          <a:xfrm rot="0">
            <a:off x="5658559" y="4739595"/>
            <a:ext cx="9738360" cy="5680710"/>
          </a:xfrm>
          <a:prstGeom prst="rect">
            <a:avLst/>
          </a:prstGeom>
        </p:spPr>
      </p:pic>
      <p:pic>
        <p:nvPicPr>
          <p:cNvPr name="Picture 13" id="13"/>
          <p:cNvPicPr>
            <a:picLocks noChangeAspect="true"/>
          </p:cNvPicPr>
          <p:nvPr/>
        </p:nvPicPr>
        <p:blipFill>
          <a:blip r:embed="rId9"/>
          <a:stretch>
            <a:fillRect/>
          </a:stretch>
        </p:blipFill>
        <p:spPr>
          <a:xfrm rot="0">
            <a:off x="5711195" y="2343355"/>
            <a:ext cx="9106726" cy="5312257"/>
          </a:xfrm>
          <a:prstGeom prst="rect">
            <a:avLst/>
          </a:prstGeom>
        </p:spPr>
      </p:pic>
      <p:sp>
        <p:nvSpPr>
          <p:cNvPr name="AutoShape 14" id="14"/>
          <p:cNvSpPr/>
          <p:nvPr/>
        </p:nvSpPr>
        <p:spPr>
          <a:xfrm>
            <a:off x="11700882" y="7906795"/>
            <a:ext cx="1915303" cy="0"/>
          </a:xfrm>
          <a:prstGeom prst="line">
            <a:avLst/>
          </a:prstGeom>
          <a:ln cap="flat" w="38100">
            <a:solidFill>
              <a:srgbClr val="1A5666"/>
            </a:solidFill>
            <a:prstDash val="solid"/>
            <a:headEnd type="none" len="sm" w="sm"/>
            <a:tailEnd type="none" len="sm" w="sm"/>
          </a:ln>
        </p:spPr>
      </p:sp>
      <p:sp>
        <p:nvSpPr>
          <p:cNvPr name="AutoShape 15" id="15"/>
          <p:cNvSpPr/>
          <p:nvPr/>
        </p:nvSpPr>
        <p:spPr>
          <a:xfrm flipV="true">
            <a:off x="11715666" y="7918809"/>
            <a:ext cx="463728" cy="570630"/>
          </a:xfrm>
          <a:prstGeom prst="line">
            <a:avLst/>
          </a:prstGeom>
          <a:ln cap="flat" w="38100">
            <a:solidFill>
              <a:srgbClr val="1A5666"/>
            </a:solidFill>
            <a:prstDash val="solid"/>
            <a:headEnd type="none" len="sm" w="sm"/>
            <a:tailEnd type="arrow" len="sm" w="med"/>
          </a:ln>
        </p:spPr>
      </p:sp>
      <p:sp>
        <p:nvSpPr>
          <p:cNvPr name="TextBox 16" id="16"/>
          <p:cNvSpPr txBox="true"/>
          <p:nvPr/>
        </p:nvSpPr>
        <p:spPr>
          <a:xfrm rot="0">
            <a:off x="10826625" y="8473072"/>
            <a:ext cx="1968252" cy="291363"/>
          </a:xfrm>
          <a:prstGeom prst="rect">
            <a:avLst/>
          </a:prstGeom>
        </p:spPr>
        <p:txBody>
          <a:bodyPr anchor="t" rtlCol="false" tIns="0" lIns="0" bIns="0" rIns="0">
            <a:spAutoFit/>
          </a:bodyPr>
          <a:lstStyle/>
          <a:p>
            <a:pPr algn="ctr">
              <a:lnSpc>
                <a:spcPts val="2350"/>
              </a:lnSpc>
              <a:spcBef>
                <a:spcPct val="0"/>
              </a:spcBef>
            </a:pPr>
            <a:r>
              <a:rPr lang="en-US" sz="1808">
                <a:solidFill>
                  <a:srgbClr val="1A5666"/>
                </a:solidFill>
                <a:latin typeface="Proxima Nova"/>
                <a:ea typeface="Proxima Nova"/>
                <a:cs typeface="Proxima Nova"/>
                <a:sym typeface="Proxima Nova"/>
              </a:rPr>
              <a:t>C</a:t>
            </a:r>
            <a:r>
              <a:rPr lang="en-US" sz="1808">
                <a:solidFill>
                  <a:srgbClr val="1A5666"/>
                </a:solidFill>
                <a:latin typeface="Proxima Nova"/>
                <a:ea typeface="Proxima Nova"/>
                <a:cs typeface="Proxima Nova"/>
                <a:sym typeface="Proxima Nova"/>
              </a:rPr>
              <a:t>orrective Gradient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DAGj9mJUlwE</dc:identifier>
  <dcterms:modified xsi:type="dcterms:W3CDTF">2011-08-01T06:04:30Z</dcterms:modified>
  <cp:revision>1</cp:revision>
  <dc:title>Hills FYP</dc:title>
</cp:coreProperties>
</file>